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81" r:id="rId5"/>
    <p:sldId id="259" r:id="rId6"/>
    <p:sldId id="260" r:id="rId7"/>
    <p:sldId id="261" r:id="rId8"/>
    <p:sldId id="264" r:id="rId9"/>
    <p:sldId id="265" r:id="rId10"/>
    <p:sldId id="273" r:id="rId11"/>
    <p:sldId id="274" r:id="rId12"/>
    <p:sldId id="275" r:id="rId13"/>
    <p:sldId id="276" r:id="rId14"/>
    <p:sldId id="277" r:id="rId15"/>
    <p:sldId id="278" r:id="rId16"/>
    <p:sldId id="279" r:id="rId17"/>
    <p:sldId id="280" r:id="rId18"/>
    <p:sldId id="266" r:id="rId19"/>
    <p:sldId id="282" r:id="rId20"/>
    <p:sldId id="267" r:id="rId21"/>
    <p:sldId id="268" r:id="rId22"/>
    <p:sldId id="269" r:id="rId23"/>
    <p:sldId id="270" r:id="rId24"/>
    <p:sldId id="271" r:id="rId25"/>
    <p:sldId id="272"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9" d="100"/>
          <a:sy n="59" d="100"/>
        </p:scale>
        <p:origin x="940" y="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3562806-2498-4187-832F-28D57C7D1E36}"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00725E00-99BF-4CF7-843A-7A225012691B}">
      <dgm:prSet/>
      <dgm:spPr/>
      <dgm:t>
        <a:bodyPr/>
        <a:lstStyle/>
        <a:p>
          <a:r>
            <a:rPr lang="en-US"/>
            <a:t>Comparing the above, we can see that:</a:t>
          </a:r>
        </a:p>
      </dgm:t>
    </dgm:pt>
    <dgm:pt modelId="{BBEF9782-A66F-4E1C-AE8B-31BA826F7625}" type="parTrans" cxnId="{CAEDAFD5-1E7C-4F31-B7E7-2FE9E4E10203}">
      <dgm:prSet/>
      <dgm:spPr/>
      <dgm:t>
        <a:bodyPr/>
        <a:lstStyle/>
        <a:p>
          <a:endParaRPr lang="en-US"/>
        </a:p>
      </dgm:t>
    </dgm:pt>
    <dgm:pt modelId="{6CF69796-18CA-4DA4-BE38-B537AA59C5FD}" type="sibTrans" cxnId="{CAEDAFD5-1E7C-4F31-B7E7-2FE9E4E10203}">
      <dgm:prSet/>
      <dgm:spPr/>
      <dgm:t>
        <a:bodyPr/>
        <a:lstStyle/>
        <a:p>
          <a:endParaRPr lang="en-US"/>
        </a:p>
      </dgm:t>
    </dgm:pt>
    <dgm:pt modelId="{19BF924C-FC26-4432-8DF2-C43F53E2BFA8}">
      <dgm:prSet/>
      <dgm:spPr/>
      <dgm:t>
        <a:bodyPr/>
        <a:lstStyle/>
        <a:p>
          <a:r>
            <a:rPr lang="en-US"/>
            <a:t>- the vanilla model had the best accuracy among all 3 models with 0.8287</a:t>
          </a:r>
        </a:p>
      </dgm:t>
    </dgm:pt>
    <dgm:pt modelId="{C4D8AB89-4516-4C77-A67B-787298EBCE7B}" type="parTrans" cxnId="{C310C24C-9C0B-4332-8951-67195C1A1056}">
      <dgm:prSet/>
      <dgm:spPr/>
      <dgm:t>
        <a:bodyPr/>
        <a:lstStyle/>
        <a:p>
          <a:endParaRPr lang="en-US"/>
        </a:p>
      </dgm:t>
    </dgm:pt>
    <dgm:pt modelId="{8A7D024C-78D8-4BAF-A4DB-7E45FFB9A6D4}" type="sibTrans" cxnId="{C310C24C-9C0B-4332-8951-67195C1A1056}">
      <dgm:prSet/>
      <dgm:spPr/>
      <dgm:t>
        <a:bodyPr/>
        <a:lstStyle/>
        <a:p>
          <a:endParaRPr lang="en-US"/>
        </a:p>
      </dgm:t>
    </dgm:pt>
    <dgm:pt modelId="{48B84C85-FE5F-424A-8D68-1C5F3ECB0046}">
      <dgm:prSet/>
      <dgm:spPr/>
      <dgm:t>
        <a:bodyPr/>
        <a:lstStyle/>
        <a:p>
          <a:r>
            <a:rPr lang="en-US"/>
            <a:t>- the VGG16 model had the best recall score on the positive class 0.723 but the Vanilla model is not too far behind on 0.702, this is very important.</a:t>
          </a:r>
        </a:p>
      </dgm:t>
    </dgm:pt>
    <dgm:pt modelId="{B8C840DE-7A70-4165-96F4-42FED134D860}" type="parTrans" cxnId="{C799064F-AEA9-4A78-8C50-420110FE9A54}">
      <dgm:prSet/>
      <dgm:spPr/>
      <dgm:t>
        <a:bodyPr/>
        <a:lstStyle/>
        <a:p>
          <a:endParaRPr lang="en-US"/>
        </a:p>
      </dgm:t>
    </dgm:pt>
    <dgm:pt modelId="{7424B1E8-D1AD-4811-BACD-F20F78C1DB7C}" type="sibTrans" cxnId="{C799064F-AEA9-4A78-8C50-420110FE9A54}">
      <dgm:prSet/>
      <dgm:spPr/>
      <dgm:t>
        <a:bodyPr/>
        <a:lstStyle/>
        <a:p>
          <a:endParaRPr lang="en-US"/>
        </a:p>
      </dgm:t>
    </dgm:pt>
    <dgm:pt modelId="{5C644D0E-4299-4B47-A333-297ED2EAD823}">
      <dgm:prSet/>
      <dgm:spPr/>
      <dgm:t>
        <a:bodyPr/>
        <a:lstStyle/>
        <a:p>
          <a:r>
            <a:rPr lang="en-US"/>
            <a:t>- the vanilla model had the best average recall score in our dataset with 0.79.</a:t>
          </a:r>
        </a:p>
      </dgm:t>
    </dgm:pt>
    <dgm:pt modelId="{F66D2DB3-CDEE-4266-9B76-1720C47E46C2}" type="parTrans" cxnId="{0D933AAA-3F16-4418-B53E-2032222AF0A9}">
      <dgm:prSet/>
      <dgm:spPr/>
      <dgm:t>
        <a:bodyPr/>
        <a:lstStyle/>
        <a:p>
          <a:endParaRPr lang="en-US"/>
        </a:p>
      </dgm:t>
    </dgm:pt>
    <dgm:pt modelId="{DBFDCA22-21B5-4581-9CB5-EFA6DD04E516}" type="sibTrans" cxnId="{0D933AAA-3F16-4418-B53E-2032222AF0A9}">
      <dgm:prSet/>
      <dgm:spPr/>
      <dgm:t>
        <a:bodyPr/>
        <a:lstStyle/>
        <a:p>
          <a:endParaRPr lang="en-US"/>
        </a:p>
      </dgm:t>
    </dgm:pt>
    <dgm:pt modelId="{A1579516-F333-42BD-B669-9F5AE49D1201}">
      <dgm:prSet/>
      <dgm:spPr/>
      <dgm:t>
        <a:bodyPr/>
        <a:lstStyle/>
        <a:p>
          <a:r>
            <a:rPr lang="en-US"/>
            <a:t>Combining all the metrics, I can we can say that the vanilla model had the best performance for our dataset.</a:t>
          </a:r>
        </a:p>
      </dgm:t>
    </dgm:pt>
    <dgm:pt modelId="{09F42195-CCF6-42BA-A4D9-A77A1CD75AB4}" type="parTrans" cxnId="{9D6717A6-30CD-4881-B532-60DE15001948}">
      <dgm:prSet/>
      <dgm:spPr/>
      <dgm:t>
        <a:bodyPr/>
        <a:lstStyle/>
        <a:p>
          <a:endParaRPr lang="en-US"/>
        </a:p>
      </dgm:t>
    </dgm:pt>
    <dgm:pt modelId="{366D85D5-99CD-4DD2-8A33-ED56503EF48C}" type="sibTrans" cxnId="{9D6717A6-30CD-4881-B532-60DE15001948}">
      <dgm:prSet/>
      <dgm:spPr/>
      <dgm:t>
        <a:bodyPr/>
        <a:lstStyle/>
        <a:p>
          <a:endParaRPr lang="en-US"/>
        </a:p>
      </dgm:t>
    </dgm:pt>
    <dgm:pt modelId="{3BEF15F8-4D09-428C-849E-6842828911AF}" type="pres">
      <dgm:prSet presAssocID="{63562806-2498-4187-832F-28D57C7D1E36}" presName="linear" presStyleCnt="0">
        <dgm:presLayoutVars>
          <dgm:animLvl val="lvl"/>
          <dgm:resizeHandles val="exact"/>
        </dgm:presLayoutVars>
      </dgm:prSet>
      <dgm:spPr/>
    </dgm:pt>
    <dgm:pt modelId="{827871D7-0AFC-4F0B-BCC2-0701EFE234E4}" type="pres">
      <dgm:prSet presAssocID="{00725E00-99BF-4CF7-843A-7A225012691B}" presName="parentText" presStyleLbl="node1" presStyleIdx="0" presStyleCnt="5">
        <dgm:presLayoutVars>
          <dgm:chMax val="0"/>
          <dgm:bulletEnabled val="1"/>
        </dgm:presLayoutVars>
      </dgm:prSet>
      <dgm:spPr/>
    </dgm:pt>
    <dgm:pt modelId="{4BBAC273-A2DF-4F9A-B554-1969A83A75E2}" type="pres">
      <dgm:prSet presAssocID="{6CF69796-18CA-4DA4-BE38-B537AA59C5FD}" presName="spacer" presStyleCnt="0"/>
      <dgm:spPr/>
    </dgm:pt>
    <dgm:pt modelId="{71A22C71-482C-4E61-A896-C62850FE2EBB}" type="pres">
      <dgm:prSet presAssocID="{19BF924C-FC26-4432-8DF2-C43F53E2BFA8}" presName="parentText" presStyleLbl="node1" presStyleIdx="1" presStyleCnt="5">
        <dgm:presLayoutVars>
          <dgm:chMax val="0"/>
          <dgm:bulletEnabled val="1"/>
        </dgm:presLayoutVars>
      </dgm:prSet>
      <dgm:spPr/>
    </dgm:pt>
    <dgm:pt modelId="{A6BBE4C7-9792-4D40-A812-2E1CB28BD7E3}" type="pres">
      <dgm:prSet presAssocID="{8A7D024C-78D8-4BAF-A4DB-7E45FFB9A6D4}" presName="spacer" presStyleCnt="0"/>
      <dgm:spPr/>
    </dgm:pt>
    <dgm:pt modelId="{1C96DB07-962B-45C2-9C37-EB72023A1E64}" type="pres">
      <dgm:prSet presAssocID="{48B84C85-FE5F-424A-8D68-1C5F3ECB0046}" presName="parentText" presStyleLbl="node1" presStyleIdx="2" presStyleCnt="5">
        <dgm:presLayoutVars>
          <dgm:chMax val="0"/>
          <dgm:bulletEnabled val="1"/>
        </dgm:presLayoutVars>
      </dgm:prSet>
      <dgm:spPr/>
    </dgm:pt>
    <dgm:pt modelId="{C59250C0-F71D-4D62-90DD-F85820B3E05F}" type="pres">
      <dgm:prSet presAssocID="{7424B1E8-D1AD-4811-BACD-F20F78C1DB7C}" presName="spacer" presStyleCnt="0"/>
      <dgm:spPr/>
    </dgm:pt>
    <dgm:pt modelId="{3D178B2D-64CF-410A-BCD1-6EFA03E287D2}" type="pres">
      <dgm:prSet presAssocID="{5C644D0E-4299-4B47-A333-297ED2EAD823}" presName="parentText" presStyleLbl="node1" presStyleIdx="3" presStyleCnt="5">
        <dgm:presLayoutVars>
          <dgm:chMax val="0"/>
          <dgm:bulletEnabled val="1"/>
        </dgm:presLayoutVars>
      </dgm:prSet>
      <dgm:spPr/>
    </dgm:pt>
    <dgm:pt modelId="{A758BBB2-9D96-4893-8AD1-E71BADC80C0B}" type="pres">
      <dgm:prSet presAssocID="{DBFDCA22-21B5-4581-9CB5-EFA6DD04E516}" presName="spacer" presStyleCnt="0"/>
      <dgm:spPr/>
    </dgm:pt>
    <dgm:pt modelId="{462C3145-974E-4BE1-851A-75545E3A0B21}" type="pres">
      <dgm:prSet presAssocID="{A1579516-F333-42BD-B669-9F5AE49D1201}" presName="parentText" presStyleLbl="node1" presStyleIdx="4" presStyleCnt="5">
        <dgm:presLayoutVars>
          <dgm:chMax val="0"/>
          <dgm:bulletEnabled val="1"/>
        </dgm:presLayoutVars>
      </dgm:prSet>
      <dgm:spPr/>
    </dgm:pt>
  </dgm:ptLst>
  <dgm:cxnLst>
    <dgm:cxn modelId="{4B1EF03A-73BD-492B-ADF4-5D7D126F5F41}" type="presOf" srcId="{5C644D0E-4299-4B47-A333-297ED2EAD823}" destId="{3D178B2D-64CF-410A-BCD1-6EFA03E287D2}" srcOrd="0" destOrd="0" presId="urn:microsoft.com/office/officeart/2005/8/layout/vList2"/>
    <dgm:cxn modelId="{8379B542-CCB2-4E9A-9090-84DFD9DD9241}" type="presOf" srcId="{48B84C85-FE5F-424A-8D68-1C5F3ECB0046}" destId="{1C96DB07-962B-45C2-9C37-EB72023A1E64}" srcOrd="0" destOrd="0" presId="urn:microsoft.com/office/officeart/2005/8/layout/vList2"/>
    <dgm:cxn modelId="{C310C24C-9C0B-4332-8951-67195C1A1056}" srcId="{63562806-2498-4187-832F-28D57C7D1E36}" destId="{19BF924C-FC26-4432-8DF2-C43F53E2BFA8}" srcOrd="1" destOrd="0" parTransId="{C4D8AB89-4516-4C77-A67B-787298EBCE7B}" sibTransId="{8A7D024C-78D8-4BAF-A4DB-7E45FFB9A6D4}"/>
    <dgm:cxn modelId="{C799064F-AEA9-4A78-8C50-420110FE9A54}" srcId="{63562806-2498-4187-832F-28D57C7D1E36}" destId="{48B84C85-FE5F-424A-8D68-1C5F3ECB0046}" srcOrd="2" destOrd="0" parTransId="{B8C840DE-7A70-4165-96F4-42FED134D860}" sibTransId="{7424B1E8-D1AD-4811-BACD-F20F78C1DB7C}"/>
    <dgm:cxn modelId="{7F646E74-B255-4BC9-97AC-82CA68B6A610}" type="presOf" srcId="{A1579516-F333-42BD-B669-9F5AE49D1201}" destId="{462C3145-974E-4BE1-851A-75545E3A0B21}" srcOrd="0" destOrd="0" presId="urn:microsoft.com/office/officeart/2005/8/layout/vList2"/>
    <dgm:cxn modelId="{32F80556-FD3E-4F8F-9529-B8A7D8B0A71E}" type="presOf" srcId="{00725E00-99BF-4CF7-843A-7A225012691B}" destId="{827871D7-0AFC-4F0B-BCC2-0701EFE234E4}" srcOrd="0" destOrd="0" presId="urn:microsoft.com/office/officeart/2005/8/layout/vList2"/>
    <dgm:cxn modelId="{ECC79B82-0349-46C6-B820-024DF17AA7CF}" type="presOf" srcId="{63562806-2498-4187-832F-28D57C7D1E36}" destId="{3BEF15F8-4D09-428C-849E-6842828911AF}" srcOrd="0" destOrd="0" presId="urn:microsoft.com/office/officeart/2005/8/layout/vList2"/>
    <dgm:cxn modelId="{F701A484-0BE6-409B-95BD-536030929DA1}" type="presOf" srcId="{19BF924C-FC26-4432-8DF2-C43F53E2BFA8}" destId="{71A22C71-482C-4E61-A896-C62850FE2EBB}" srcOrd="0" destOrd="0" presId="urn:microsoft.com/office/officeart/2005/8/layout/vList2"/>
    <dgm:cxn modelId="{9D6717A6-30CD-4881-B532-60DE15001948}" srcId="{63562806-2498-4187-832F-28D57C7D1E36}" destId="{A1579516-F333-42BD-B669-9F5AE49D1201}" srcOrd="4" destOrd="0" parTransId="{09F42195-CCF6-42BA-A4D9-A77A1CD75AB4}" sibTransId="{366D85D5-99CD-4DD2-8A33-ED56503EF48C}"/>
    <dgm:cxn modelId="{0D933AAA-3F16-4418-B53E-2032222AF0A9}" srcId="{63562806-2498-4187-832F-28D57C7D1E36}" destId="{5C644D0E-4299-4B47-A333-297ED2EAD823}" srcOrd="3" destOrd="0" parTransId="{F66D2DB3-CDEE-4266-9B76-1720C47E46C2}" sibTransId="{DBFDCA22-21B5-4581-9CB5-EFA6DD04E516}"/>
    <dgm:cxn modelId="{CAEDAFD5-1E7C-4F31-B7E7-2FE9E4E10203}" srcId="{63562806-2498-4187-832F-28D57C7D1E36}" destId="{00725E00-99BF-4CF7-843A-7A225012691B}" srcOrd="0" destOrd="0" parTransId="{BBEF9782-A66F-4E1C-AE8B-31BA826F7625}" sibTransId="{6CF69796-18CA-4DA4-BE38-B537AA59C5FD}"/>
    <dgm:cxn modelId="{41A2A92E-6E60-4C33-ACFD-FA9C7595774C}" type="presParOf" srcId="{3BEF15F8-4D09-428C-849E-6842828911AF}" destId="{827871D7-0AFC-4F0B-BCC2-0701EFE234E4}" srcOrd="0" destOrd="0" presId="urn:microsoft.com/office/officeart/2005/8/layout/vList2"/>
    <dgm:cxn modelId="{E57C5E72-B0FD-46C1-BD87-594A181961C2}" type="presParOf" srcId="{3BEF15F8-4D09-428C-849E-6842828911AF}" destId="{4BBAC273-A2DF-4F9A-B554-1969A83A75E2}" srcOrd="1" destOrd="0" presId="urn:microsoft.com/office/officeart/2005/8/layout/vList2"/>
    <dgm:cxn modelId="{986A6D82-6F5C-4959-9B52-5154FE9D2A52}" type="presParOf" srcId="{3BEF15F8-4D09-428C-849E-6842828911AF}" destId="{71A22C71-482C-4E61-A896-C62850FE2EBB}" srcOrd="2" destOrd="0" presId="urn:microsoft.com/office/officeart/2005/8/layout/vList2"/>
    <dgm:cxn modelId="{0D4BC566-E966-4EF8-A705-22511E66F257}" type="presParOf" srcId="{3BEF15F8-4D09-428C-849E-6842828911AF}" destId="{A6BBE4C7-9792-4D40-A812-2E1CB28BD7E3}" srcOrd="3" destOrd="0" presId="urn:microsoft.com/office/officeart/2005/8/layout/vList2"/>
    <dgm:cxn modelId="{3358B9AC-3B05-438B-B7EB-E1B3E48D5BE6}" type="presParOf" srcId="{3BEF15F8-4D09-428C-849E-6842828911AF}" destId="{1C96DB07-962B-45C2-9C37-EB72023A1E64}" srcOrd="4" destOrd="0" presId="urn:microsoft.com/office/officeart/2005/8/layout/vList2"/>
    <dgm:cxn modelId="{EF03F9B5-5B52-42A6-9513-B4A8154CF7A6}" type="presParOf" srcId="{3BEF15F8-4D09-428C-849E-6842828911AF}" destId="{C59250C0-F71D-4D62-90DD-F85820B3E05F}" srcOrd="5" destOrd="0" presId="urn:microsoft.com/office/officeart/2005/8/layout/vList2"/>
    <dgm:cxn modelId="{43EB01A3-F26B-430B-B813-47CEA0CCAAB0}" type="presParOf" srcId="{3BEF15F8-4D09-428C-849E-6842828911AF}" destId="{3D178B2D-64CF-410A-BCD1-6EFA03E287D2}" srcOrd="6" destOrd="0" presId="urn:microsoft.com/office/officeart/2005/8/layout/vList2"/>
    <dgm:cxn modelId="{E1F1DEFB-A3C7-4E61-AEA3-DE735432C365}" type="presParOf" srcId="{3BEF15F8-4D09-428C-849E-6842828911AF}" destId="{A758BBB2-9D96-4893-8AD1-E71BADC80C0B}" srcOrd="7" destOrd="0" presId="urn:microsoft.com/office/officeart/2005/8/layout/vList2"/>
    <dgm:cxn modelId="{99563B87-6976-40E9-A21D-327B47522728}" type="presParOf" srcId="{3BEF15F8-4D09-428C-849E-6842828911AF}" destId="{462C3145-974E-4BE1-851A-75545E3A0B21}" srcOrd="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7871D7-0AFC-4F0B-BCC2-0701EFE234E4}">
      <dsp:nvSpPr>
        <dsp:cNvPr id="0" name=""/>
        <dsp:cNvSpPr/>
      </dsp:nvSpPr>
      <dsp:spPr>
        <a:xfrm>
          <a:off x="0" y="58677"/>
          <a:ext cx="6204856" cy="519041"/>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US" sz="1300" kern="1200"/>
            <a:t>Comparing the above, we can see that:</a:t>
          </a:r>
        </a:p>
      </dsp:txBody>
      <dsp:txXfrm>
        <a:off x="25337" y="84014"/>
        <a:ext cx="6154182" cy="468367"/>
      </dsp:txXfrm>
    </dsp:sp>
    <dsp:sp modelId="{71A22C71-482C-4E61-A896-C62850FE2EBB}">
      <dsp:nvSpPr>
        <dsp:cNvPr id="0" name=""/>
        <dsp:cNvSpPr/>
      </dsp:nvSpPr>
      <dsp:spPr>
        <a:xfrm>
          <a:off x="0" y="615159"/>
          <a:ext cx="6204856" cy="519041"/>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US" sz="1300" kern="1200"/>
            <a:t>- the vanilla model had the best accuracy among all 3 models with 0.8287</a:t>
          </a:r>
        </a:p>
      </dsp:txBody>
      <dsp:txXfrm>
        <a:off x="25337" y="640496"/>
        <a:ext cx="6154182" cy="468367"/>
      </dsp:txXfrm>
    </dsp:sp>
    <dsp:sp modelId="{1C96DB07-962B-45C2-9C37-EB72023A1E64}">
      <dsp:nvSpPr>
        <dsp:cNvPr id="0" name=""/>
        <dsp:cNvSpPr/>
      </dsp:nvSpPr>
      <dsp:spPr>
        <a:xfrm>
          <a:off x="0" y="1171640"/>
          <a:ext cx="6204856" cy="519041"/>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US" sz="1300" kern="1200"/>
            <a:t>- the VGG16 model had the best recall score on the positive class 0.723 but the Vanilla model is not too far behind on 0.702, this is very important.</a:t>
          </a:r>
        </a:p>
      </dsp:txBody>
      <dsp:txXfrm>
        <a:off x="25337" y="1196977"/>
        <a:ext cx="6154182" cy="468367"/>
      </dsp:txXfrm>
    </dsp:sp>
    <dsp:sp modelId="{3D178B2D-64CF-410A-BCD1-6EFA03E287D2}">
      <dsp:nvSpPr>
        <dsp:cNvPr id="0" name=""/>
        <dsp:cNvSpPr/>
      </dsp:nvSpPr>
      <dsp:spPr>
        <a:xfrm>
          <a:off x="0" y="1728121"/>
          <a:ext cx="6204856" cy="519041"/>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US" sz="1300" kern="1200"/>
            <a:t>- the vanilla model had the best average recall score in our dataset with 0.79.</a:t>
          </a:r>
        </a:p>
      </dsp:txBody>
      <dsp:txXfrm>
        <a:off x="25337" y="1753458"/>
        <a:ext cx="6154182" cy="468367"/>
      </dsp:txXfrm>
    </dsp:sp>
    <dsp:sp modelId="{462C3145-974E-4BE1-851A-75545E3A0B21}">
      <dsp:nvSpPr>
        <dsp:cNvPr id="0" name=""/>
        <dsp:cNvSpPr/>
      </dsp:nvSpPr>
      <dsp:spPr>
        <a:xfrm>
          <a:off x="0" y="2284602"/>
          <a:ext cx="6204856" cy="519041"/>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US" sz="1300" kern="1200"/>
            <a:t>Combining all the metrics, I can we can say that the vanilla model had the best performance for our dataset.</a:t>
          </a:r>
        </a:p>
      </dsp:txBody>
      <dsp:txXfrm>
        <a:off x="25337" y="2309939"/>
        <a:ext cx="6154182" cy="468367"/>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73AFA1-8EBF-7A2A-1B9E-4041FC3BFF6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D855297-3665-E529-DF3C-9D782DDC626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4F30C19-0D87-8DBB-525D-F25299AFC16A}"/>
              </a:ext>
            </a:extLst>
          </p:cNvPr>
          <p:cNvSpPr>
            <a:spLocks noGrp="1"/>
          </p:cNvSpPr>
          <p:nvPr>
            <p:ph type="dt" sz="half" idx="10"/>
          </p:nvPr>
        </p:nvSpPr>
        <p:spPr/>
        <p:txBody>
          <a:bodyPr/>
          <a:lstStyle/>
          <a:p>
            <a:fld id="{55DF0DF3-597E-4933-86A7-1AC15496C784}" type="datetimeFigureOut">
              <a:rPr lang="en-US" smtClean="0"/>
              <a:t>4/19/2024</a:t>
            </a:fld>
            <a:endParaRPr lang="en-US"/>
          </a:p>
        </p:txBody>
      </p:sp>
      <p:sp>
        <p:nvSpPr>
          <p:cNvPr id="5" name="Footer Placeholder 4">
            <a:extLst>
              <a:ext uri="{FF2B5EF4-FFF2-40B4-BE49-F238E27FC236}">
                <a16:creationId xmlns:a16="http://schemas.microsoft.com/office/drawing/2014/main" id="{3EE55CC1-90C0-F2D7-1ECD-AFEEAA426FA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13A5394-F7E8-302E-FECD-3790875EDB69}"/>
              </a:ext>
            </a:extLst>
          </p:cNvPr>
          <p:cNvSpPr>
            <a:spLocks noGrp="1"/>
          </p:cNvSpPr>
          <p:nvPr>
            <p:ph type="sldNum" sz="quarter" idx="12"/>
          </p:nvPr>
        </p:nvSpPr>
        <p:spPr/>
        <p:txBody>
          <a:bodyPr/>
          <a:lstStyle/>
          <a:p>
            <a:fld id="{37374701-B6F6-4E34-8992-4B01287CAD73}" type="slidenum">
              <a:rPr lang="en-US" smtClean="0"/>
              <a:t>‹#›</a:t>
            </a:fld>
            <a:endParaRPr lang="en-US"/>
          </a:p>
        </p:txBody>
      </p:sp>
    </p:spTree>
    <p:extLst>
      <p:ext uri="{BB962C8B-B14F-4D97-AF65-F5344CB8AC3E}">
        <p14:creationId xmlns:p14="http://schemas.microsoft.com/office/powerpoint/2010/main" val="2696599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C9EDF0-6B37-CB8F-F32A-DA9BF309651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A7C0AF6-A807-4FEA-CC31-C73990692EE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B61E142-8A4C-113D-3573-3F0D3C1CEEF6}"/>
              </a:ext>
            </a:extLst>
          </p:cNvPr>
          <p:cNvSpPr>
            <a:spLocks noGrp="1"/>
          </p:cNvSpPr>
          <p:nvPr>
            <p:ph type="dt" sz="half" idx="10"/>
          </p:nvPr>
        </p:nvSpPr>
        <p:spPr/>
        <p:txBody>
          <a:bodyPr/>
          <a:lstStyle/>
          <a:p>
            <a:fld id="{55DF0DF3-597E-4933-86A7-1AC15496C784}" type="datetimeFigureOut">
              <a:rPr lang="en-US" smtClean="0"/>
              <a:t>4/19/2024</a:t>
            </a:fld>
            <a:endParaRPr lang="en-US"/>
          </a:p>
        </p:txBody>
      </p:sp>
      <p:sp>
        <p:nvSpPr>
          <p:cNvPr id="5" name="Footer Placeholder 4">
            <a:extLst>
              <a:ext uri="{FF2B5EF4-FFF2-40B4-BE49-F238E27FC236}">
                <a16:creationId xmlns:a16="http://schemas.microsoft.com/office/drawing/2014/main" id="{83684E18-13CA-914A-BCB8-57C816C3CF6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29127A-3785-6DB6-DB27-5E827C82D324}"/>
              </a:ext>
            </a:extLst>
          </p:cNvPr>
          <p:cNvSpPr>
            <a:spLocks noGrp="1"/>
          </p:cNvSpPr>
          <p:nvPr>
            <p:ph type="sldNum" sz="quarter" idx="12"/>
          </p:nvPr>
        </p:nvSpPr>
        <p:spPr/>
        <p:txBody>
          <a:bodyPr/>
          <a:lstStyle/>
          <a:p>
            <a:fld id="{37374701-B6F6-4E34-8992-4B01287CAD73}" type="slidenum">
              <a:rPr lang="en-US" smtClean="0"/>
              <a:t>‹#›</a:t>
            </a:fld>
            <a:endParaRPr lang="en-US"/>
          </a:p>
        </p:txBody>
      </p:sp>
    </p:spTree>
    <p:extLst>
      <p:ext uri="{BB962C8B-B14F-4D97-AF65-F5344CB8AC3E}">
        <p14:creationId xmlns:p14="http://schemas.microsoft.com/office/powerpoint/2010/main" val="6075113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B27FAEE-94DA-2D8E-46F1-E0021D54415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61A87C1-B0D3-A5FC-9525-845ECBA2713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F36E7C3-50CC-69F3-64D7-B32603AE7F8B}"/>
              </a:ext>
            </a:extLst>
          </p:cNvPr>
          <p:cNvSpPr>
            <a:spLocks noGrp="1"/>
          </p:cNvSpPr>
          <p:nvPr>
            <p:ph type="dt" sz="half" idx="10"/>
          </p:nvPr>
        </p:nvSpPr>
        <p:spPr/>
        <p:txBody>
          <a:bodyPr/>
          <a:lstStyle/>
          <a:p>
            <a:fld id="{55DF0DF3-597E-4933-86A7-1AC15496C784}" type="datetimeFigureOut">
              <a:rPr lang="en-US" smtClean="0"/>
              <a:t>4/19/2024</a:t>
            </a:fld>
            <a:endParaRPr lang="en-US"/>
          </a:p>
        </p:txBody>
      </p:sp>
      <p:sp>
        <p:nvSpPr>
          <p:cNvPr id="5" name="Footer Placeholder 4">
            <a:extLst>
              <a:ext uri="{FF2B5EF4-FFF2-40B4-BE49-F238E27FC236}">
                <a16:creationId xmlns:a16="http://schemas.microsoft.com/office/drawing/2014/main" id="{410846D0-A4A9-8FBA-BF5C-7E3DE03E57F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D5D82AD-62C8-5CC8-A6B3-594939408833}"/>
              </a:ext>
            </a:extLst>
          </p:cNvPr>
          <p:cNvSpPr>
            <a:spLocks noGrp="1"/>
          </p:cNvSpPr>
          <p:nvPr>
            <p:ph type="sldNum" sz="quarter" idx="12"/>
          </p:nvPr>
        </p:nvSpPr>
        <p:spPr/>
        <p:txBody>
          <a:bodyPr/>
          <a:lstStyle/>
          <a:p>
            <a:fld id="{37374701-B6F6-4E34-8992-4B01287CAD73}" type="slidenum">
              <a:rPr lang="en-US" smtClean="0"/>
              <a:t>‹#›</a:t>
            </a:fld>
            <a:endParaRPr lang="en-US"/>
          </a:p>
        </p:txBody>
      </p:sp>
    </p:spTree>
    <p:extLst>
      <p:ext uri="{BB962C8B-B14F-4D97-AF65-F5344CB8AC3E}">
        <p14:creationId xmlns:p14="http://schemas.microsoft.com/office/powerpoint/2010/main" val="342158549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BE2E38-EA8E-9345-4C5A-0842B7FD276A}"/>
              </a:ext>
            </a:extLst>
          </p:cNvPr>
          <p:cNvSpPr>
            <a:spLocks noGrp="1"/>
          </p:cNvSpPr>
          <p:nvPr>
            <p:ph type="title"/>
          </p:nvPr>
        </p:nvSpPr>
        <p:spPr/>
        <p:txBody>
          <a:bodyPr/>
          <a:lstStyle/>
          <a:p>
            <a:r>
              <a:rPr lang="en-US"/>
              <a:t>Click to edit Master title style</a:t>
            </a:r>
          </a:p>
        </p:txBody>
      </p:sp>
      <p:sp>
        <p:nvSpPr>
          <p:cNvPr id="3" name="Text Placeholder 2">
            <a:extLst>
              <a:ext uri="{FF2B5EF4-FFF2-40B4-BE49-F238E27FC236}">
                <a16:creationId xmlns:a16="http://schemas.microsoft.com/office/drawing/2014/main" id="{29B1FDFC-CCA6-E78F-C401-C26A8C200D65}"/>
              </a:ext>
            </a:extLst>
          </p:cNvPr>
          <p:cNvSpPr>
            <a:spLocks noGrp="1"/>
          </p:cNvSpPr>
          <p:nvPr>
            <p:ph type="body"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7582968-1C9F-8840-B634-96D8148CE629}"/>
              </a:ext>
            </a:extLst>
          </p:cNvPr>
          <p:cNvSpPr>
            <a:spLocks noGrp="1"/>
          </p:cNvSpPr>
          <p:nvPr>
            <p:ph type="dt" sz="half" idx="10"/>
          </p:nvPr>
        </p:nvSpPr>
        <p:spPr/>
        <p:txBody>
          <a:bodyPr/>
          <a:lstStyle/>
          <a:p>
            <a:fld id="{55DF0DF3-597E-4933-86A7-1AC15496C784}" type="datetimeFigureOut">
              <a:rPr lang="en-US" smtClean="0"/>
              <a:t>4/19/2024</a:t>
            </a:fld>
            <a:endParaRPr lang="en-US"/>
          </a:p>
        </p:txBody>
      </p:sp>
      <p:sp>
        <p:nvSpPr>
          <p:cNvPr id="5" name="Footer Placeholder 4">
            <a:extLst>
              <a:ext uri="{FF2B5EF4-FFF2-40B4-BE49-F238E27FC236}">
                <a16:creationId xmlns:a16="http://schemas.microsoft.com/office/drawing/2014/main" id="{1C81CE66-6542-6CC6-FC75-2A7A7A1A7E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1C8E393-EC84-2704-5F80-9774BFE4EE52}"/>
              </a:ext>
            </a:extLst>
          </p:cNvPr>
          <p:cNvSpPr>
            <a:spLocks noGrp="1"/>
          </p:cNvSpPr>
          <p:nvPr>
            <p:ph type="sldNum" sz="quarter" idx="12"/>
          </p:nvPr>
        </p:nvSpPr>
        <p:spPr/>
        <p:txBody>
          <a:bodyPr/>
          <a:lstStyle/>
          <a:p>
            <a:fld id="{37374701-B6F6-4E34-8992-4B01287CAD73}" type="slidenum">
              <a:rPr lang="en-US" smtClean="0"/>
              <a:t>‹#›</a:t>
            </a:fld>
            <a:endParaRPr lang="en-US"/>
          </a:p>
        </p:txBody>
      </p:sp>
    </p:spTree>
    <p:extLst>
      <p:ext uri="{BB962C8B-B14F-4D97-AF65-F5344CB8AC3E}">
        <p14:creationId xmlns:p14="http://schemas.microsoft.com/office/powerpoint/2010/main" val="31028971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581F9A-722F-6D8E-9C81-55441061E1E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A0A9342-3D61-ED59-85DA-FD2E5C47885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1517962-FA4C-B781-5F8B-54FB08CF0DBC}"/>
              </a:ext>
            </a:extLst>
          </p:cNvPr>
          <p:cNvSpPr>
            <a:spLocks noGrp="1"/>
          </p:cNvSpPr>
          <p:nvPr>
            <p:ph type="dt" sz="half" idx="10"/>
          </p:nvPr>
        </p:nvSpPr>
        <p:spPr/>
        <p:txBody>
          <a:bodyPr/>
          <a:lstStyle/>
          <a:p>
            <a:fld id="{55DF0DF3-597E-4933-86A7-1AC15496C784}" type="datetimeFigureOut">
              <a:rPr lang="en-US" smtClean="0"/>
              <a:t>4/19/2024</a:t>
            </a:fld>
            <a:endParaRPr lang="en-US"/>
          </a:p>
        </p:txBody>
      </p:sp>
      <p:sp>
        <p:nvSpPr>
          <p:cNvPr id="5" name="Footer Placeholder 4">
            <a:extLst>
              <a:ext uri="{FF2B5EF4-FFF2-40B4-BE49-F238E27FC236}">
                <a16:creationId xmlns:a16="http://schemas.microsoft.com/office/drawing/2014/main" id="{1BF91A86-799B-6B83-EA3C-AED6F0731E5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54CB64C-DB84-377A-82DD-7F4863CC458D}"/>
              </a:ext>
            </a:extLst>
          </p:cNvPr>
          <p:cNvSpPr>
            <a:spLocks noGrp="1"/>
          </p:cNvSpPr>
          <p:nvPr>
            <p:ph type="sldNum" sz="quarter" idx="12"/>
          </p:nvPr>
        </p:nvSpPr>
        <p:spPr/>
        <p:txBody>
          <a:bodyPr/>
          <a:lstStyle/>
          <a:p>
            <a:fld id="{37374701-B6F6-4E34-8992-4B01287CAD73}" type="slidenum">
              <a:rPr lang="en-US" smtClean="0"/>
              <a:t>‹#›</a:t>
            </a:fld>
            <a:endParaRPr lang="en-US"/>
          </a:p>
        </p:txBody>
      </p:sp>
    </p:spTree>
    <p:extLst>
      <p:ext uri="{BB962C8B-B14F-4D97-AF65-F5344CB8AC3E}">
        <p14:creationId xmlns:p14="http://schemas.microsoft.com/office/powerpoint/2010/main" val="32764061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93F6F9-5B3D-B0B3-8F22-420060443D2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8943D90-747B-17CA-333B-ACF10ABCABBA}"/>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F200E29-D7C2-CB59-98F2-3E73B6F4CA6A}"/>
              </a:ext>
            </a:extLst>
          </p:cNvPr>
          <p:cNvSpPr>
            <a:spLocks noGrp="1"/>
          </p:cNvSpPr>
          <p:nvPr>
            <p:ph type="dt" sz="half" idx="10"/>
          </p:nvPr>
        </p:nvSpPr>
        <p:spPr/>
        <p:txBody>
          <a:bodyPr/>
          <a:lstStyle/>
          <a:p>
            <a:fld id="{55DF0DF3-597E-4933-86A7-1AC15496C784}" type="datetimeFigureOut">
              <a:rPr lang="en-US" smtClean="0"/>
              <a:t>4/19/2024</a:t>
            </a:fld>
            <a:endParaRPr lang="en-US"/>
          </a:p>
        </p:txBody>
      </p:sp>
      <p:sp>
        <p:nvSpPr>
          <p:cNvPr id="5" name="Footer Placeholder 4">
            <a:extLst>
              <a:ext uri="{FF2B5EF4-FFF2-40B4-BE49-F238E27FC236}">
                <a16:creationId xmlns:a16="http://schemas.microsoft.com/office/drawing/2014/main" id="{98E4F6A4-CA29-76A4-A27E-B355FFA9882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A747277-77D7-C90E-00CC-345CF6366E64}"/>
              </a:ext>
            </a:extLst>
          </p:cNvPr>
          <p:cNvSpPr>
            <a:spLocks noGrp="1"/>
          </p:cNvSpPr>
          <p:nvPr>
            <p:ph type="sldNum" sz="quarter" idx="12"/>
          </p:nvPr>
        </p:nvSpPr>
        <p:spPr/>
        <p:txBody>
          <a:bodyPr/>
          <a:lstStyle/>
          <a:p>
            <a:fld id="{37374701-B6F6-4E34-8992-4B01287CAD73}" type="slidenum">
              <a:rPr lang="en-US" smtClean="0"/>
              <a:t>‹#›</a:t>
            </a:fld>
            <a:endParaRPr lang="en-US"/>
          </a:p>
        </p:txBody>
      </p:sp>
    </p:spTree>
    <p:extLst>
      <p:ext uri="{BB962C8B-B14F-4D97-AF65-F5344CB8AC3E}">
        <p14:creationId xmlns:p14="http://schemas.microsoft.com/office/powerpoint/2010/main" val="36770194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84A51D-91F3-ACDD-D7CC-39E0366E918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7E5486A-F01D-B00A-54C5-1B9B6503E23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CAD8635-C90D-C8C2-EC9E-1889CD58586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ECCDDF5-CDA9-73F7-4683-BF51C01D2CB1}"/>
              </a:ext>
            </a:extLst>
          </p:cNvPr>
          <p:cNvSpPr>
            <a:spLocks noGrp="1"/>
          </p:cNvSpPr>
          <p:nvPr>
            <p:ph type="dt" sz="half" idx="10"/>
          </p:nvPr>
        </p:nvSpPr>
        <p:spPr/>
        <p:txBody>
          <a:bodyPr/>
          <a:lstStyle/>
          <a:p>
            <a:fld id="{55DF0DF3-597E-4933-86A7-1AC15496C784}" type="datetimeFigureOut">
              <a:rPr lang="en-US" smtClean="0"/>
              <a:t>4/19/2024</a:t>
            </a:fld>
            <a:endParaRPr lang="en-US"/>
          </a:p>
        </p:txBody>
      </p:sp>
      <p:sp>
        <p:nvSpPr>
          <p:cNvPr id="6" name="Footer Placeholder 5">
            <a:extLst>
              <a:ext uri="{FF2B5EF4-FFF2-40B4-BE49-F238E27FC236}">
                <a16:creationId xmlns:a16="http://schemas.microsoft.com/office/drawing/2014/main" id="{DD359345-5AE1-D61B-9DE1-1C2023C96A4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C47D6E8-4934-8789-03F8-701B6277C050}"/>
              </a:ext>
            </a:extLst>
          </p:cNvPr>
          <p:cNvSpPr>
            <a:spLocks noGrp="1"/>
          </p:cNvSpPr>
          <p:nvPr>
            <p:ph type="sldNum" sz="quarter" idx="12"/>
          </p:nvPr>
        </p:nvSpPr>
        <p:spPr/>
        <p:txBody>
          <a:bodyPr/>
          <a:lstStyle/>
          <a:p>
            <a:fld id="{37374701-B6F6-4E34-8992-4B01287CAD73}" type="slidenum">
              <a:rPr lang="en-US" smtClean="0"/>
              <a:t>‹#›</a:t>
            </a:fld>
            <a:endParaRPr lang="en-US"/>
          </a:p>
        </p:txBody>
      </p:sp>
    </p:spTree>
    <p:extLst>
      <p:ext uri="{BB962C8B-B14F-4D97-AF65-F5344CB8AC3E}">
        <p14:creationId xmlns:p14="http://schemas.microsoft.com/office/powerpoint/2010/main" val="38874662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848FDE-ABE1-D27D-7FC1-E5464177A77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BFA99EE-32A4-0B7E-9497-2B9CEEF9908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63F6CF4-82E2-D2E9-EA5A-3BAB79A498C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40EABF6-1CE3-E367-1368-96BF71C5894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BAEC00D-A374-FB50-E1DA-F13721530BA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90F93BA-C302-9CDF-F8F3-74E86E2C316A}"/>
              </a:ext>
            </a:extLst>
          </p:cNvPr>
          <p:cNvSpPr>
            <a:spLocks noGrp="1"/>
          </p:cNvSpPr>
          <p:nvPr>
            <p:ph type="dt" sz="half" idx="10"/>
          </p:nvPr>
        </p:nvSpPr>
        <p:spPr/>
        <p:txBody>
          <a:bodyPr/>
          <a:lstStyle/>
          <a:p>
            <a:fld id="{55DF0DF3-597E-4933-86A7-1AC15496C784}" type="datetimeFigureOut">
              <a:rPr lang="en-US" smtClean="0"/>
              <a:t>4/19/2024</a:t>
            </a:fld>
            <a:endParaRPr lang="en-US"/>
          </a:p>
        </p:txBody>
      </p:sp>
      <p:sp>
        <p:nvSpPr>
          <p:cNvPr id="8" name="Footer Placeholder 7">
            <a:extLst>
              <a:ext uri="{FF2B5EF4-FFF2-40B4-BE49-F238E27FC236}">
                <a16:creationId xmlns:a16="http://schemas.microsoft.com/office/drawing/2014/main" id="{0BA88E20-3C58-AA1B-7186-CE2D6B7E377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F061495-D7D2-6083-B369-88658054F752}"/>
              </a:ext>
            </a:extLst>
          </p:cNvPr>
          <p:cNvSpPr>
            <a:spLocks noGrp="1"/>
          </p:cNvSpPr>
          <p:nvPr>
            <p:ph type="sldNum" sz="quarter" idx="12"/>
          </p:nvPr>
        </p:nvSpPr>
        <p:spPr/>
        <p:txBody>
          <a:bodyPr/>
          <a:lstStyle/>
          <a:p>
            <a:fld id="{37374701-B6F6-4E34-8992-4B01287CAD73}" type="slidenum">
              <a:rPr lang="en-US" smtClean="0"/>
              <a:t>‹#›</a:t>
            </a:fld>
            <a:endParaRPr lang="en-US"/>
          </a:p>
        </p:txBody>
      </p:sp>
    </p:spTree>
    <p:extLst>
      <p:ext uri="{BB962C8B-B14F-4D97-AF65-F5344CB8AC3E}">
        <p14:creationId xmlns:p14="http://schemas.microsoft.com/office/powerpoint/2010/main" val="21235718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4E99C-51C4-3D62-078A-448071A3207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313F79E-3C86-E010-B78E-9D36B72A96B0}"/>
              </a:ext>
            </a:extLst>
          </p:cNvPr>
          <p:cNvSpPr>
            <a:spLocks noGrp="1"/>
          </p:cNvSpPr>
          <p:nvPr>
            <p:ph type="dt" sz="half" idx="10"/>
          </p:nvPr>
        </p:nvSpPr>
        <p:spPr/>
        <p:txBody>
          <a:bodyPr/>
          <a:lstStyle/>
          <a:p>
            <a:fld id="{55DF0DF3-597E-4933-86A7-1AC15496C784}" type="datetimeFigureOut">
              <a:rPr lang="en-US" smtClean="0"/>
              <a:t>4/19/2024</a:t>
            </a:fld>
            <a:endParaRPr lang="en-US"/>
          </a:p>
        </p:txBody>
      </p:sp>
      <p:sp>
        <p:nvSpPr>
          <p:cNvPr id="4" name="Footer Placeholder 3">
            <a:extLst>
              <a:ext uri="{FF2B5EF4-FFF2-40B4-BE49-F238E27FC236}">
                <a16:creationId xmlns:a16="http://schemas.microsoft.com/office/drawing/2014/main" id="{F595DB49-9731-6C65-F480-1E5B9FF54D8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33DD57B-8CDD-3EF0-3D50-07397899CA44}"/>
              </a:ext>
            </a:extLst>
          </p:cNvPr>
          <p:cNvSpPr>
            <a:spLocks noGrp="1"/>
          </p:cNvSpPr>
          <p:nvPr>
            <p:ph type="sldNum" sz="quarter" idx="12"/>
          </p:nvPr>
        </p:nvSpPr>
        <p:spPr/>
        <p:txBody>
          <a:bodyPr/>
          <a:lstStyle/>
          <a:p>
            <a:fld id="{37374701-B6F6-4E34-8992-4B01287CAD73}" type="slidenum">
              <a:rPr lang="en-US" smtClean="0"/>
              <a:t>‹#›</a:t>
            </a:fld>
            <a:endParaRPr lang="en-US"/>
          </a:p>
        </p:txBody>
      </p:sp>
    </p:spTree>
    <p:extLst>
      <p:ext uri="{BB962C8B-B14F-4D97-AF65-F5344CB8AC3E}">
        <p14:creationId xmlns:p14="http://schemas.microsoft.com/office/powerpoint/2010/main" val="41440066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BC70256-262E-E53D-14F6-E7DF8E789D20}"/>
              </a:ext>
            </a:extLst>
          </p:cNvPr>
          <p:cNvSpPr>
            <a:spLocks noGrp="1"/>
          </p:cNvSpPr>
          <p:nvPr>
            <p:ph type="dt" sz="half" idx="10"/>
          </p:nvPr>
        </p:nvSpPr>
        <p:spPr/>
        <p:txBody>
          <a:bodyPr/>
          <a:lstStyle/>
          <a:p>
            <a:fld id="{55DF0DF3-597E-4933-86A7-1AC15496C784}" type="datetimeFigureOut">
              <a:rPr lang="en-US" smtClean="0"/>
              <a:t>4/19/2024</a:t>
            </a:fld>
            <a:endParaRPr lang="en-US"/>
          </a:p>
        </p:txBody>
      </p:sp>
      <p:sp>
        <p:nvSpPr>
          <p:cNvPr id="3" name="Footer Placeholder 2">
            <a:extLst>
              <a:ext uri="{FF2B5EF4-FFF2-40B4-BE49-F238E27FC236}">
                <a16:creationId xmlns:a16="http://schemas.microsoft.com/office/drawing/2014/main" id="{A76A046F-44DC-CACC-C948-E2BCA783BFE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56F3C76-F8F6-4081-3855-8E715285DF3A}"/>
              </a:ext>
            </a:extLst>
          </p:cNvPr>
          <p:cNvSpPr>
            <a:spLocks noGrp="1"/>
          </p:cNvSpPr>
          <p:nvPr>
            <p:ph type="sldNum" sz="quarter" idx="12"/>
          </p:nvPr>
        </p:nvSpPr>
        <p:spPr/>
        <p:txBody>
          <a:bodyPr/>
          <a:lstStyle/>
          <a:p>
            <a:fld id="{37374701-B6F6-4E34-8992-4B01287CAD73}" type="slidenum">
              <a:rPr lang="en-US" smtClean="0"/>
              <a:t>‹#›</a:t>
            </a:fld>
            <a:endParaRPr lang="en-US"/>
          </a:p>
        </p:txBody>
      </p:sp>
    </p:spTree>
    <p:extLst>
      <p:ext uri="{BB962C8B-B14F-4D97-AF65-F5344CB8AC3E}">
        <p14:creationId xmlns:p14="http://schemas.microsoft.com/office/powerpoint/2010/main" val="6994404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9F07DA-25FB-E2B8-AE52-65D0E64EE82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9ECB046-501D-4796-A9CA-3CC9AC4241B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9AFC39F-F4A5-EEE2-868E-789FC63329F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99B4CCA-F9E9-B5C7-256A-49491F0CBD9B}"/>
              </a:ext>
            </a:extLst>
          </p:cNvPr>
          <p:cNvSpPr>
            <a:spLocks noGrp="1"/>
          </p:cNvSpPr>
          <p:nvPr>
            <p:ph type="dt" sz="half" idx="10"/>
          </p:nvPr>
        </p:nvSpPr>
        <p:spPr/>
        <p:txBody>
          <a:bodyPr/>
          <a:lstStyle/>
          <a:p>
            <a:fld id="{55DF0DF3-597E-4933-86A7-1AC15496C784}" type="datetimeFigureOut">
              <a:rPr lang="en-US" smtClean="0"/>
              <a:t>4/19/2024</a:t>
            </a:fld>
            <a:endParaRPr lang="en-US"/>
          </a:p>
        </p:txBody>
      </p:sp>
      <p:sp>
        <p:nvSpPr>
          <p:cNvPr id="6" name="Footer Placeholder 5">
            <a:extLst>
              <a:ext uri="{FF2B5EF4-FFF2-40B4-BE49-F238E27FC236}">
                <a16:creationId xmlns:a16="http://schemas.microsoft.com/office/drawing/2014/main" id="{00EF4FFF-BA73-259D-3317-7B2DCFBA92B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07AA8D1-C024-8DF4-E25A-CB765DF8D566}"/>
              </a:ext>
            </a:extLst>
          </p:cNvPr>
          <p:cNvSpPr>
            <a:spLocks noGrp="1"/>
          </p:cNvSpPr>
          <p:nvPr>
            <p:ph type="sldNum" sz="quarter" idx="12"/>
          </p:nvPr>
        </p:nvSpPr>
        <p:spPr/>
        <p:txBody>
          <a:bodyPr/>
          <a:lstStyle/>
          <a:p>
            <a:fld id="{37374701-B6F6-4E34-8992-4B01287CAD73}" type="slidenum">
              <a:rPr lang="en-US" smtClean="0"/>
              <a:t>‹#›</a:t>
            </a:fld>
            <a:endParaRPr lang="en-US"/>
          </a:p>
        </p:txBody>
      </p:sp>
    </p:spTree>
    <p:extLst>
      <p:ext uri="{BB962C8B-B14F-4D97-AF65-F5344CB8AC3E}">
        <p14:creationId xmlns:p14="http://schemas.microsoft.com/office/powerpoint/2010/main" val="33857161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FA5C7-888A-B98C-573D-D73B98B4542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ED74B38-F96B-7D9C-5539-53BFE9CF343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D21412D-E857-43EB-F6EE-FBE45E280E9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2F5C61A-3526-3294-FFEC-814ACB7CD657}"/>
              </a:ext>
            </a:extLst>
          </p:cNvPr>
          <p:cNvSpPr>
            <a:spLocks noGrp="1"/>
          </p:cNvSpPr>
          <p:nvPr>
            <p:ph type="dt" sz="half" idx="10"/>
          </p:nvPr>
        </p:nvSpPr>
        <p:spPr/>
        <p:txBody>
          <a:bodyPr/>
          <a:lstStyle/>
          <a:p>
            <a:fld id="{55DF0DF3-597E-4933-86A7-1AC15496C784}" type="datetimeFigureOut">
              <a:rPr lang="en-US" smtClean="0"/>
              <a:t>4/19/2024</a:t>
            </a:fld>
            <a:endParaRPr lang="en-US"/>
          </a:p>
        </p:txBody>
      </p:sp>
      <p:sp>
        <p:nvSpPr>
          <p:cNvPr id="6" name="Footer Placeholder 5">
            <a:extLst>
              <a:ext uri="{FF2B5EF4-FFF2-40B4-BE49-F238E27FC236}">
                <a16:creationId xmlns:a16="http://schemas.microsoft.com/office/drawing/2014/main" id="{417B3CF9-3DEA-323C-93B9-A52DCE841F1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4FE7E7D-CCA7-BFA3-68AA-9DE422DD2EBE}"/>
              </a:ext>
            </a:extLst>
          </p:cNvPr>
          <p:cNvSpPr>
            <a:spLocks noGrp="1"/>
          </p:cNvSpPr>
          <p:nvPr>
            <p:ph type="sldNum" sz="quarter" idx="12"/>
          </p:nvPr>
        </p:nvSpPr>
        <p:spPr/>
        <p:txBody>
          <a:bodyPr/>
          <a:lstStyle/>
          <a:p>
            <a:fld id="{37374701-B6F6-4E34-8992-4B01287CAD73}" type="slidenum">
              <a:rPr lang="en-US" smtClean="0"/>
              <a:t>‹#›</a:t>
            </a:fld>
            <a:endParaRPr lang="en-US"/>
          </a:p>
        </p:txBody>
      </p:sp>
    </p:spTree>
    <p:extLst>
      <p:ext uri="{BB962C8B-B14F-4D97-AF65-F5344CB8AC3E}">
        <p14:creationId xmlns:p14="http://schemas.microsoft.com/office/powerpoint/2010/main" val="40871862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EC5CE30-F25A-F654-D887-49C91A81559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2CD69D7-F23B-9D81-B69D-786B88480FD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670504B-FE10-DA99-EFD5-27A18F067F8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55DF0DF3-597E-4933-86A7-1AC15496C784}" type="datetimeFigureOut">
              <a:rPr lang="en-US" smtClean="0"/>
              <a:t>4/19/2024</a:t>
            </a:fld>
            <a:endParaRPr lang="en-US"/>
          </a:p>
        </p:txBody>
      </p:sp>
      <p:sp>
        <p:nvSpPr>
          <p:cNvPr id="5" name="Footer Placeholder 4">
            <a:extLst>
              <a:ext uri="{FF2B5EF4-FFF2-40B4-BE49-F238E27FC236}">
                <a16:creationId xmlns:a16="http://schemas.microsoft.com/office/drawing/2014/main" id="{75862461-F880-2217-20D3-9D21DFB7C1D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D97DC9B7-6D28-0B3B-79F9-3AD66B5A064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7374701-B6F6-4E34-8992-4B01287CAD73}" type="slidenum">
              <a:rPr lang="en-US" smtClean="0"/>
              <a:t>‹#›</a:t>
            </a:fld>
            <a:endParaRPr lang="en-US"/>
          </a:p>
        </p:txBody>
      </p:sp>
    </p:spTree>
    <p:extLst>
      <p:ext uri="{BB962C8B-B14F-4D97-AF65-F5344CB8AC3E}">
        <p14:creationId xmlns:p14="http://schemas.microsoft.com/office/powerpoint/2010/main" val="411050112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DCB5928-DC7D-4612-9922-441966E156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Freeform: Shape 10">
            <a:extLst>
              <a:ext uri="{FF2B5EF4-FFF2-40B4-BE49-F238E27FC236}">
                <a16:creationId xmlns:a16="http://schemas.microsoft.com/office/drawing/2014/main" id="{682C1161-1736-45EC-99B7-33F3CAE9D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rgbClr val="E6E6E6"/>
            </a:solidFill>
          </a:ln>
          <a:effectLst>
            <a:outerShdw blurRad="762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Freeform: Shape 12">
            <a:extLst>
              <a:ext uri="{FF2B5EF4-FFF2-40B4-BE49-F238E27FC236}">
                <a16:creationId xmlns:a16="http://schemas.microsoft.com/office/drawing/2014/main" id="{84D4DDB8-B68F-45B0-9F62-C4279996F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0CB4ACF-513A-AFDB-88C3-4488C98EC7B8}"/>
              </a:ext>
            </a:extLst>
          </p:cNvPr>
          <p:cNvSpPr>
            <a:spLocks noGrp="1"/>
          </p:cNvSpPr>
          <p:nvPr>
            <p:ph type="ctrTitle"/>
          </p:nvPr>
        </p:nvSpPr>
        <p:spPr>
          <a:xfrm>
            <a:off x="477981" y="1122363"/>
            <a:ext cx="4023360" cy="3204134"/>
          </a:xfrm>
        </p:spPr>
        <p:txBody>
          <a:bodyPr anchor="b">
            <a:normAutofit/>
          </a:bodyPr>
          <a:lstStyle/>
          <a:p>
            <a:pPr algn="l"/>
            <a:r>
              <a:rPr lang="en-US" sz="4800"/>
              <a:t>Improving Breast Cancer Detection with Deep Learning</a:t>
            </a:r>
          </a:p>
        </p:txBody>
      </p:sp>
      <p:sp>
        <p:nvSpPr>
          <p:cNvPr id="3" name="Subtitle 2">
            <a:extLst>
              <a:ext uri="{FF2B5EF4-FFF2-40B4-BE49-F238E27FC236}">
                <a16:creationId xmlns:a16="http://schemas.microsoft.com/office/drawing/2014/main" id="{3534D9BC-F203-2A12-6110-A1AE1609B645}"/>
              </a:ext>
            </a:extLst>
          </p:cNvPr>
          <p:cNvSpPr>
            <a:spLocks noGrp="1"/>
          </p:cNvSpPr>
          <p:nvPr>
            <p:ph type="subTitle" idx="1"/>
          </p:nvPr>
        </p:nvSpPr>
        <p:spPr>
          <a:xfrm>
            <a:off x="477981" y="4872922"/>
            <a:ext cx="3933306" cy="1208141"/>
          </a:xfrm>
        </p:spPr>
        <p:txBody>
          <a:bodyPr>
            <a:normAutofit/>
          </a:bodyPr>
          <a:lstStyle/>
          <a:p>
            <a:pPr algn="l"/>
            <a:r>
              <a:rPr lang="en-US" sz="2000"/>
              <a:t>Predicting Invasive Ductal Carcinoma in Breast Cancer Tissue Slices</a:t>
            </a:r>
          </a:p>
        </p:txBody>
      </p:sp>
      <p:sp>
        <p:nvSpPr>
          <p:cNvPr id="15" name="Rectangle 1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7" name="Rectangle 1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45DE2F51-6551-E4D2-7D4B-3F18568331C2}"/>
              </a:ext>
            </a:extLst>
          </p:cNvPr>
          <p:cNvPicPr>
            <a:picLocks noChangeAspect="1"/>
          </p:cNvPicPr>
          <p:nvPr/>
        </p:nvPicPr>
        <p:blipFill>
          <a:blip r:embed="rId2"/>
          <a:stretch>
            <a:fillRect/>
          </a:stretch>
        </p:blipFill>
        <p:spPr>
          <a:xfrm>
            <a:off x="5414356" y="1182381"/>
            <a:ext cx="6408836" cy="4341986"/>
          </a:xfrm>
          <a:prstGeom prst="rect">
            <a:avLst/>
          </a:prstGeom>
        </p:spPr>
      </p:pic>
    </p:spTree>
    <p:extLst>
      <p:ext uri="{BB962C8B-B14F-4D97-AF65-F5344CB8AC3E}">
        <p14:creationId xmlns:p14="http://schemas.microsoft.com/office/powerpoint/2010/main" val="17108046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1" name="Rectangle 10">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639AC16-9F1F-2E41-E8EA-710A7519789B}"/>
              </a:ext>
            </a:extLst>
          </p:cNvPr>
          <p:cNvSpPr>
            <a:spLocks noGrp="1"/>
          </p:cNvSpPr>
          <p:nvPr>
            <p:ph type="title"/>
          </p:nvPr>
        </p:nvSpPr>
        <p:spPr>
          <a:xfrm>
            <a:off x="1043631" y="809898"/>
            <a:ext cx="9942716" cy="1554480"/>
          </a:xfrm>
        </p:spPr>
        <p:txBody>
          <a:bodyPr vert="horz" lIns="91440" tIns="45720" rIns="91440" bIns="45720" rtlCol="0" anchor="ctr">
            <a:normAutofit/>
          </a:bodyPr>
          <a:lstStyle/>
          <a:p>
            <a:r>
              <a:rPr lang="en-US" sz="4800" kern="1200" dirty="0">
                <a:solidFill>
                  <a:schemeClr val="tx1"/>
                </a:solidFill>
                <a:latin typeface="+mj-lt"/>
                <a:ea typeface="+mj-ea"/>
                <a:cs typeface="+mj-cs"/>
              </a:rPr>
              <a:t>Modeling (Vanilla CNN)</a:t>
            </a:r>
          </a:p>
        </p:txBody>
      </p:sp>
      <p:cxnSp>
        <p:nvCxnSpPr>
          <p:cNvPr id="17" name="Straight Connector 16">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pic>
        <p:nvPicPr>
          <p:cNvPr id="2052" name="Picture 4">
            <a:extLst>
              <a:ext uri="{FF2B5EF4-FFF2-40B4-BE49-F238E27FC236}">
                <a16:creationId xmlns:a16="http://schemas.microsoft.com/office/drawing/2014/main" id="{00B79CE9-9D45-34A2-97F1-D4216CEC34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0079" y="3043325"/>
            <a:ext cx="5203523" cy="3147562"/>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071164E7-726C-8B5E-1B8A-CAF64E12DA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71256" y="3122023"/>
            <a:ext cx="5073418" cy="30688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82770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BCED4D40-4B67-4331-AC48-79B82B4A47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639AC16-9F1F-2E41-E8EA-710A7519789B}"/>
              </a:ext>
            </a:extLst>
          </p:cNvPr>
          <p:cNvSpPr>
            <a:spLocks noGrp="1"/>
          </p:cNvSpPr>
          <p:nvPr>
            <p:ph type="title"/>
          </p:nvPr>
        </p:nvSpPr>
        <p:spPr>
          <a:xfrm>
            <a:off x="638881" y="417576"/>
            <a:ext cx="10909640" cy="1249394"/>
          </a:xfrm>
        </p:spPr>
        <p:txBody>
          <a:bodyPr vert="horz" lIns="91440" tIns="45720" rIns="91440" bIns="45720" rtlCol="0" anchor="ctr">
            <a:normAutofit/>
          </a:bodyPr>
          <a:lstStyle/>
          <a:p>
            <a:pPr algn="ctr"/>
            <a:r>
              <a:rPr lang="en-US" sz="6600" kern="1200">
                <a:solidFill>
                  <a:schemeClr val="tx1"/>
                </a:solidFill>
                <a:latin typeface="+mj-lt"/>
                <a:ea typeface="+mj-ea"/>
                <a:cs typeface="+mj-cs"/>
              </a:rPr>
              <a:t>Modeling (Vanilla CNN)</a:t>
            </a:r>
          </a:p>
        </p:txBody>
      </p:sp>
      <p:sp>
        <p:nvSpPr>
          <p:cNvPr id="24" name="sketch line">
            <a:extLst>
              <a:ext uri="{FF2B5EF4-FFF2-40B4-BE49-F238E27FC236}">
                <a16:creationId xmlns:a16="http://schemas.microsoft.com/office/drawing/2014/main" id="{670CEDEF-4F34-412E-84EE-329C1E93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1733454"/>
            <a:ext cx="4572000" cy="18288"/>
          </a:xfrm>
          <a:custGeom>
            <a:avLst/>
            <a:gdLst>
              <a:gd name="connsiteX0" fmla="*/ 0 w 4572000"/>
              <a:gd name="connsiteY0" fmla="*/ 0 h 18288"/>
              <a:gd name="connsiteX1" fmla="*/ 515983 w 4572000"/>
              <a:gd name="connsiteY1" fmla="*/ 0 h 18288"/>
              <a:gd name="connsiteX2" fmla="*/ 1031966 w 4572000"/>
              <a:gd name="connsiteY2" fmla="*/ 0 h 18288"/>
              <a:gd name="connsiteX3" fmla="*/ 1639389 w 4572000"/>
              <a:gd name="connsiteY3" fmla="*/ 0 h 18288"/>
              <a:gd name="connsiteX4" fmla="*/ 2383971 w 4572000"/>
              <a:gd name="connsiteY4" fmla="*/ 0 h 18288"/>
              <a:gd name="connsiteX5" fmla="*/ 2945674 w 4572000"/>
              <a:gd name="connsiteY5" fmla="*/ 0 h 18288"/>
              <a:gd name="connsiteX6" fmla="*/ 3507377 w 4572000"/>
              <a:gd name="connsiteY6" fmla="*/ 0 h 18288"/>
              <a:gd name="connsiteX7" fmla="*/ 4572000 w 4572000"/>
              <a:gd name="connsiteY7" fmla="*/ 0 h 18288"/>
              <a:gd name="connsiteX8" fmla="*/ 4572000 w 4572000"/>
              <a:gd name="connsiteY8" fmla="*/ 18288 h 18288"/>
              <a:gd name="connsiteX9" fmla="*/ 3873137 w 4572000"/>
              <a:gd name="connsiteY9" fmla="*/ 18288 h 18288"/>
              <a:gd name="connsiteX10" fmla="*/ 3311434 w 4572000"/>
              <a:gd name="connsiteY10" fmla="*/ 18288 h 18288"/>
              <a:gd name="connsiteX11" fmla="*/ 2749731 w 4572000"/>
              <a:gd name="connsiteY11" fmla="*/ 18288 h 18288"/>
              <a:gd name="connsiteX12" fmla="*/ 2050869 w 4572000"/>
              <a:gd name="connsiteY12" fmla="*/ 18288 h 18288"/>
              <a:gd name="connsiteX13" fmla="*/ 1306286 w 4572000"/>
              <a:gd name="connsiteY13" fmla="*/ 18288 h 18288"/>
              <a:gd name="connsiteX14" fmla="*/ 790303 w 4572000"/>
              <a:gd name="connsiteY14" fmla="*/ 18288 h 18288"/>
              <a:gd name="connsiteX15" fmla="*/ 0 w 4572000"/>
              <a:gd name="connsiteY15" fmla="*/ 18288 h 18288"/>
              <a:gd name="connsiteX16" fmla="*/ 0 w 45720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18288" fill="none" extrusionOk="0">
                <a:moveTo>
                  <a:pt x="0" y="0"/>
                </a:moveTo>
                <a:cubicBezTo>
                  <a:pt x="105156" y="-20963"/>
                  <a:pt x="340432" y="822"/>
                  <a:pt x="515983" y="0"/>
                </a:cubicBezTo>
                <a:cubicBezTo>
                  <a:pt x="691534" y="-822"/>
                  <a:pt x="850679" y="16479"/>
                  <a:pt x="1031966" y="0"/>
                </a:cubicBezTo>
                <a:cubicBezTo>
                  <a:pt x="1213253" y="-16479"/>
                  <a:pt x="1443646" y="-18730"/>
                  <a:pt x="1639389" y="0"/>
                </a:cubicBezTo>
                <a:cubicBezTo>
                  <a:pt x="1835132" y="18730"/>
                  <a:pt x="2159975" y="18531"/>
                  <a:pt x="2383971" y="0"/>
                </a:cubicBezTo>
                <a:cubicBezTo>
                  <a:pt x="2607967" y="-18531"/>
                  <a:pt x="2719096" y="-12030"/>
                  <a:pt x="2945674" y="0"/>
                </a:cubicBezTo>
                <a:cubicBezTo>
                  <a:pt x="3172252" y="12030"/>
                  <a:pt x="3269167" y="27666"/>
                  <a:pt x="3507377" y="0"/>
                </a:cubicBezTo>
                <a:cubicBezTo>
                  <a:pt x="3745587" y="-27666"/>
                  <a:pt x="4116741" y="18705"/>
                  <a:pt x="4572000" y="0"/>
                </a:cubicBezTo>
                <a:cubicBezTo>
                  <a:pt x="4572895" y="8974"/>
                  <a:pt x="4571454" y="9359"/>
                  <a:pt x="4572000" y="18288"/>
                </a:cubicBezTo>
                <a:cubicBezTo>
                  <a:pt x="4374698" y="3942"/>
                  <a:pt x="4098874" y="-11042"/>
                  <a:pt x="3873137" y="18288"/>
                </a:cubicBezTo>
                <a:cubicBezTo>
                  <a:pt x="3647400" y="47618"/>
                  <a:pt x="3517055" y="5421"/>
                  <a:pt x="3311434" y="18288"/>
                </a:cubicBezTo>
                <a:cubicBezTo>
                  <a:pt x="3105813" y="31155"/>
                  <a:pt x="3025168" y="17856"/>
                  <a:pt x="2749731" y="18288"/>
                </a:cubicBezTo>
                <a:cubicBezTo>
                  <a:pt x="2474294" y="18720"/>
                  <a:pt x="2291766" y="-14168"/>
                  <a:pt x="2050869" y="18288"/>
                </a:cubicBezTo>
                <a:cubicBezTo>
                  <a:pt x="1809972" y="50744"/>
                  <a:pt x="1540276" y="46798"/>
                  <a:pt x="1306286" y="18288"/>
                </a:cubicBezTo>
                <a:cubicBezTo>
                  <a:pt x="1072296" y="-10222"/>
                  <a:pt x="972445" y="19645"/>
                  <a:pt x="790303" y="18288"/>
                </a:cubicBezTo>
                <a:cubicBezTo>
                  <a:pt x="608161" y="16931"/>
                  <a:pt x="200981" y="8241"/>
                  <a:pt x="0" y="18288"/>
                </a:cubicBezTo>
                <a:cubicBezTo>
                  <a:pt x="-229" y="14222"/>
                  <a:pt x="509" y="5816"/>
                  <a:pt x="0" y="0"/>
                </a:cubicBezTo>
                <a:close/>
              </a:path>
              <a:path w="4572000" h="18288" stroke="0" extrusionOk="0">
                <a:moveTo>
                  <a:pt x="0" y="0"/>
                </a:moveTo>
                <a:cubicBezTo>
                  <a:pt x="143285" y="-9565"/>
                  <a:pt x="327959" y="-11498"/>
                  <a:pt x="561703" y="0"/>
                </a:cubicBezTo>
                <a:cubicBezTo>
                  <a:pt x="795447" y="11498"/>
                  <a:pt x="838260" y="18255"/>
                  <a:pt x="1077686" y="0"/>
                </a:cubicBezTo>
                <a:cubicBezTo>
                  <a:pt x="1317112" y="-18255"/>
                  <a:pt x="1437472" y="23514"/>
                  <a:pt x="1639389" y="0"/>
                </a:cubicBezTo>
                <a:cubicBezTo>
                  <a:pt x="1841306" y="-23514"/>
                  <a:pt x="2037142" y="-12551"/>
                  <a:pt x="2292531" y="0"/>
                </a:cubicBezTo>
                <a:cubicBezTo>
                  <a:pt x="2547920" y="12551"/>
                  <a:pt x="2810436" y="-20352"/>
                  <a:pt x="2991394" y="0"/>
                </a:cubicBezTo>
                <a:cubicBezTo>
                  <a:pt x="3172352" y="20352"/>
                  <a:pt x="3530025" y="-13347"/>
                  <a:pt x="3735977" y="0"/>
                </a:cubicBezTo>
                <a:cubicBezTo>
                  <a:pt x="3941929" y="13347"/>
                  <a:pt x="4161497" y="34086"/>
                  <a:pt x="4572000" y="0"/>
                </a:cubicBezTo>
                <a:cubicBezTo>
                  <a:pt x="4571545" y="6162"/>
                  <a:pt x="4571903" y="11775"/>
                  <a:pt x="4572000" y="18288"/>
                </a:cubicBezTo>
                <a:cubicBezTo>
                  <a:pt x="4228040" y="36490"/>
                  <a:pt x="4199736" y="42557"/>
                  <a:pt x="3873137" y="18288"/>
                </a:cubicBezTo>
                <a:cubicBezTo>
                  <a:pt x="3546538" y="-5981"/>
                  <a:pt x="3472124" y="16809"/>
                  <a:pt x="3128554" y="18288"/>
                </a:cubicBezTo>
                <a:cubicBezTo>
                  <a:pt x="2784984" y="19767"/>
                  <a:pt x="2735896" y="-17781"/>
                  <a:pt x="2383971" y="18288"/>
                </a:cubicBezTo>
                <a:cubicBezTo>
                  <a:pt x="2032046" y="54357"/>
                  <a:pt x="2019324" y="2920"/>
                  <a:pt x="1867989" y="18288"/>
                </a:cubicBezTo>
                <a:cubicBezTo>
                  <a:pt x="1716654" y="33656"/>
                  <a:pt x="1418675" y="32575"/>
                  <a:pt x="1169126" y="18288"/>
                </a:cubicBezTo>
                <a:cubicBezTo>
                  <a:pt x="919577" y="4001"/>
                  <a:pt x="798537" y="16165"/>
                  <a:pt x="561703" y="18288"/>
                </a:cubicBezTo>
                <a:cubicBezTo>
                  <a:pt x="324869" y="20411"/>
                  <a:pt x="221395" y="-912"/>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screenshot of a graph&#10;&#10;Description automatically generated">
            <a:extLst>
              <a:ext uri="{FF2B5EF4-FFF2-40B4-BE49-F238E27FC236}">
                <a16:creationId xmlns:a16="http://schemas.microsoft.com/office/drawing/2014/main" id="{DBFD0D79-E08F-034C-9D8D-9D68C2591165}"/>
              </a:ext>
            </a:extLst>
          </p:cNvPr>
          <p:cNvPicPr>
            <a:picLocks noChangeAspect="1"/>
          </p:cNvPicPr>
          <p:nvPr/>
        </p:nvPicPr>
        <p:blipFill>
          <a:blip r:embed="rId2"/>
          <a:stretch>
            <a:fillRect/>
          </a:stretch>
        </p:blipFill>
        <p:spPr>
          <a:xfrm>
            <a:off x="2019073" y="2633472"/>
            <a:ext cx="8150806" cy="3586353"/>
          </a:xfrm>
          <a:prstGeom prst="rect">
            <a:avLst/>
          </a:prstGeom>
        </p:spPr>
      </p:pic>
    </p:spTree>
    <p:extLst>
      <p:ext uri="{BB962C8B-B14F-4D97-AF65-F5344CB8AC3E}">
        <p14:creationId xmlns:p14="http://schemas.microsoft.com/office/powerpoint/2010/main" val="37455931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1" name="Rectangle 10">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639AC16-9F1F-2E41-E8EA-710A7519789B}"/>
              </a:ext>
            </a:extLst>
          </p:cNvPr>
          <p:cNvSpPr>
            <a:spLocks noGrp="1"/>
          </p:cNvSpPr>
          <p:nvPr>
            <p:ph type="title"/>
          </p:nvPr>
        </p:nvSpPr>
        <p:spPr>
          <a:xfrm>
            <a:off x="1043631" y="809898"/>
            <a:ext cx="9942716" cy="1554480"/>
          </a:xfrm>
        </p:spPr>
        <p:txBody>
          <a:bodyPr vert="horz" lIns="91440" tIns="45720" rIns="91440" bIns="45720" rtlCol="0" anchor="ctr">
            <a:normAutofit/>
          </a:bodyPr>
          <a:lstStyle/>
          <a:p>
            <a:r>
              <a:rPr lang="en-US" sz="4800" kern="1200" dirty="0">
                <a:solidFill>
                  <a:schemeClr val="tx1"/>
                </a:solidFill>
                <a:latin typeface="+mj-lt"/>
                <a:ea typeface="+mj-ea"/>
                <a:cs typeface="+mj-cs"/>
              </a:rPr>
              <a:t>Modeling (VGG16)</a:t>
            </a:r>
          </a:p>
        </p:txBody>
      </p:sp>
      <p:sp>
        <p:nvSpPr>
          <p:cNvPr id="3" name="Text Placeholder 2">
            <a:extLst>
              <a:ext uri="{FF2B5EF4-FFF2-40B4-BE49-F238E27FC236}">
                <a16:creationId xmlns:a16="http://schemas.microsoft.com/office/drawing/2014/main" id="{10590088-8822-BCCB-B2B5-4FF881EB8DD3}"/>
              </a:ext>
            </a:extLst>
          </p:cNvPr>
          <p:cNvSpPr>
            <a:spLocks noGrp="1"/>
          </p:cNvSpPr>
          <p:nvPr>
            <p:ph type="body" idx="1"/>
          </p:nvPr>
        </p:nvSpPr>
        <p:spPr>
          <a:xfrm>
            <a:off x="1045028" y="3017522"/>
            <a:ext cx="9941319" cy="2489817"/>
          </a:xfrm>
        </p:spPr>
        <p:txBody>
          <a:bodyPr vert="horz" lIns="91440" tIns="45720" rIns="91440" bIns="45720" rtlCol="0" anchor="ctr">
            <a:normAutofit lnSpcReduction="10000"/>
          </a:bodyPr>
          <a:lstStyle/>
          <a:p>
            <a:r>
              <a:rPr lang="en-US" sz="2400" dirty="0"/>
              <a:t>In this section, we finetuned the VGG16 model pre-trained on ImageNet. The base VGG16 layers are initially frozen, then the last four layers are fine-tuned to adapt to the specific dataset. It preprocesses our inputs for VGG16 compatibility, applies dropout for regularization, and includes a dense layer with dropout before the final </a:t>
            </a:r>
            <a:r>
              <a:rPr lang="en-US" sz="2400" dirty="0" err="1"/>
              <a:t>softmax</a:t>
            </a:r>
            <a:r>
              <a:rPr lang="en-US" sz="2400" dirty="0"/>
              <a:t> output. The model is compiled with categorical </a:t>
            </a:r>
            <a:r>
              <a:rPr lang="en-US" sz="2400" dirty="0" err="1"/>
              <a:t>crossentropy</a:t>
            </a:r>
            <a:r>
              <a:rPr lang="en-US" sz="2400" dirty="0"/>
              <a:t> and the </a:t>
            </a:r>
            <a:r>
              <a:rPr lang="en-US" sz="2400" dirty="0" err="1"/>
              <a:t>Adadelta</a:t>
            </a:r>
            <a:r>
              <a:rPr lang="en-US" sz="2400" dirty="0"/>
              <a:t> optimizer. It is trained using class weights to address imbalance, and saves the best model based on validation loss.</a:t>
            </a:r>
          </a:p>
        </p:txBody>
      </p:sp>
      <p:cxnSp>
        <p:nvCxnSpPr>
          <p:cNvPr id="17" name="Straight Connector 16">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95247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25" name="Rectangle 24">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9" name="Rectangle 28">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639AC16-9F1F-2E41-E8EA-710A7519789B}"/>
              </a:ext>
            </a:extLst>
          </p:cNvPr>
          <p:cNvSpPr>
            <a:spLocks noGrp="1"/>
          </p:cNvSpPr>
          <p:nvPr>
            <p:ph type="title"/>
          </p:nvPr>
        </p:nvSpPr>
        <p:spPr>
          <a:xfrm>
            <a:off x="1043631" y="809898"/>
            <a:ext cx="9942716" cy="1554480"/>
          </a:xfrm>
        </p:spPr>
        <p:txBody>
          <a:bodyPr vert="horz" lIns="91440" tIns="45720" rIns="91440" bIns="45720" rtlCol="0" anchor="ctr">
            <a:normAutofit/>
          </a:bodyPr>
          <a:lstStyle/>
          <a:p>
            <a:r>
              <a:rPr lang="en-US" sz="4800" kern="1200" dirty="0">
                <a:solidFill>
                  <a:schemeClr val="tx1"/>
                </a:solidFill>
                <a:latin typeface="+mj-lt"/>
                <a:ea typeface="+mj-ea"/>
                <a:cs typeface="+mj-cs"/>
              </a:rPr>
              <a:t>Modeling (VGG16)</a:t>
            </a:r>
          </a:p>
        </p:txBody>
      </p:sp>
      <p:sp>
        <p:nvSpPr>
          <p:cNvPr id="4" name="TextBox 3">
            <a:extLst>
              <a:ext uri="{FF2B5EF4-FFF2-40B4-BE49-F238E27FC236}">
                <a16:creationId xmlns:a16="http://schemas.microsoft.com/office/drawing/2014/main" id="{3A13EE2E-747F-3E98-2552-C1E52A2747A7}"/>
              </a:ext>
            </a:extLst>
          </p:cNvPr>
          <p:cNvSpPr txBox="1"/>
          <p:nvPr/>
        </p:nvSpPr>
        <p:spPr>
          <a:xfrm>
            <a:off x="1045028" y="3017522"/>
            <a:ext cx="9941319" cy="3124658"/>
          </a:xfrm>
          <a:prstGeom prst="rect">
            <a:avLst/>
          </a:prstGeom>
        </p:spPr>
        <p:txBody>
          <a:bodyPr vert="horz" lIns="91440" tIns="45720" rIns="91440" bIns="45720" rtlCol="0" anchor="ctr">
            <a:normAutofit/>
          </a:bodyPr>
          <a:lstStyle/>
          <a:p>
            <a:pPr>
              <a:lnSpc>
                <a:spcPct val="90000"/>
              </a:lnSpc>
              <a:spcAft>
                <a:spcPts val="600"/>
              </a:spcAft>
            </a:pPr>
            <a:r>
              <a:rPr lang="en-US" sz="2400" dirty="0"/>
              <a:t>We finetuned the VGG16 model pre-trained on ImageNet. The base VGG16 layers are initially frozen, then the last four layers are fine-tuned to adapt to the specific dataset. It preprocesses our inputs for VGG16 compatibility, applies dropout for regularization, and includes a dense layer with dropout before the final </a:t>
            </a:r>
            <a:r>
              <a:rPr lang="en-US" sz="2400" dirty="0" err="1"/>
              <a:t>softmax</a:t>
            </a:r>
            <a:r>
              <a:rPr lang="en-US" sz="2400" dirty="0"/>
              <a:t> output. The model is compiled with categorical </a:t>
            </a:r>
            <a:r>
              <a:rPr lang="en-US" sz="2400" dirty="0" err="1"/>
              <a:t>crossentropy</a:t>
            </a:r>
            <a:r>
              <a:rPr lang="en-US" sz="2400" dirty="0"/>
              <a:t> and the </a:t>
            </a:r>
            <a:r>
              <a:rPr lang="en-US" sz="2400" dirty="0" err="1"/>
              <a:t>Adadelta</a:t>
            </a:r>
            <a:r>
              <a:rPr lang="en-US" sz="2400" dirty="0"/>
              <a:t> optimizer. It is trained using class weights to address imbalance, and saves the best model based on validation loss.</a:t>
            </a:r>
          </a:p>
        </p:txBody>
      </p:sp>
      <p:cxnSp>
        <p:nvCxnSpPr>
          <p:cNvPr id="31" name="Straight Connector 30">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5600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0" name="Rectangle 39">
            <a:extLst>
              <a:ext uri="{FF2B5EF4-FFF2-40B4-BE49-F238E27FC236}">
                <a16:creationId xmlns:a16="http://schemas.microsoft.com/office/drawing/2014/main" id="{50CEED20-A22C-4FC3-BC0E-F4FE53FDEB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639AC16-9F1F-2E41-E8EA-710A7519789B}"/>
              </a:ext>
            </a:extLst>
          </p:cNvPr>
          <p:cNvSpPr>
            <a:spLocks noGrp="1"/>
          </p:cNvSpPr>
          <p:nvPr>
            <p:ph type="title"/>
          </p:nvPr>
        </p:nvSpPr>
        <p:spPr>
          <a:xfrm>
            <a:off x="1113810" y="2825248"/>
            <a:ext cx="4036334" cy="2387600"/>
          </a:xfrm>
        </p:spPr>
        <p:txBody>
          <a:bodyPr vert="horz" lIns="91440" tIns="45720" rIns="91440" bIns="45720" rtlCol="0" anchor="t">
            <a:normAutofit/>
          </a:bodyPr>
          <a:lstStyle/>
          <a:p>
            <a:r>
              <a:rPr lang="en-US" sz="5400" kern="1200">
                <a:solidFill>
                  <a:schemeClr val="tx1"/>
                </a:solidFill>
                <a:latin typeface="+mj-lt"/>
                <a:ea typeface="+mj-ea"/>
                <a:cs typeface="+mj-cs"/>
              </a:rPr>
              <a:t>Modeling (VGG 16)</a:t>
            </a:r>
          </a:p>
        </p:txBody>
      </p:sp>
      <p:grpSp>
        <p:nvGrpSpPr>
          <p:cNvPr id="41" name="Group 40">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849524"/>
            <a:ext cx="731521" cy="673460"/>
            <a:chOff x="3940602" y="308034"/>
            <a:chExt cx="2116791" cy="3428999"/>
          </a:xfrm>
          <a:solidFill>
            <a:schemeClr val="accent4"/>
          </a:solidFill>
        </p:grpSpPr>
        <p:sp>
          <p:nvSpPr>
            <p:cNvPr id="42" name="Rectangle 41">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5" name="Rectangle 44">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679732"/>
            <a:ext cx="6009366" cy="542388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9BD8E227-5EAD-0FC3-0AF2-262EDABC0DB2}"/>
              </a:ext>
            </a:extLst>
          </p:cNvPr>
          <p:cNvPicPr>
            <a:picLocks noChangeAspect="1"/>
          </p:cNvPicPr>
          <p:nvPr/>
        </p:nvPicPr>
        <p:blipFill>
          <a:blip r:embed="rId2"/>
          <a:stretch>
            <a:fillRect/>
          </a:stretch>
        </p:blipFill>
        <p:spPr>
          <a:xfrm>
            <a:off x="6399465" y="928201"/>
            <a:ext cx="4582054" cy="4926942"/>
          </a:xfrm>
          <a:prstGeom prst="rect">
            <a:avLst/>
          </a:prstGeom>
        </p:spPr>
      </p:pic>
      <p:sp>
        <p:nvSpPr>
          <p:cNvPr id="46" name="Rectangle 45">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687568" y="6355073"/>
            <a:ext cx="6007608"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610518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1" name="Rectangle 10">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639AC16-9F1F-2E41-E8EA-710A7519789B}"/>
              </a:ext>
            </a:extLst>
          </p:cNvPr>
          <p:cNvSpPr>
            <a:spLocks noGrp="1"/>
          </p:cNvSpPr>
          <p:nvPr>
            <p:ph type="title"/>
          </p:nvPr>
        </p:nvSpPr>
        <p:spPr>
          <a:xfrm>
            <a:off x="1043631" y="809898"/>
            <a:ext cx="9942716" cy="1554480"/>
          </a:xfrm>
        </p:spPr>
        <p:txBody>
          <a:bodyPr vert="horz" lIns="91440" tIns="45720" rIns="91440" bIns="45720" rtlCol="0" anchor="ctr">
            <a:normAutofit/>
          </a:bodyPr>
          <a:lstStyle/>
          <a:p>
            <a:r>
              <a:rPr lang="en-US" sz="4800" kern="1200" dirty="0">
                <a:solidFill>
                  <a:schemeClr val="tx1"/>
                </a:solidFill>
                <a:latin typeface="+mj-lt"/>
                <a:ea typeface="+mj-ea"/>
                <a:cs typeface="+mj-cs"/>
              </a:rPr>
              <a:t>Modeling (</a:t>
            </a:r>
            <a:r>
              <a:rPr lang="en-US" sz="4800" dirty="0"/>
              <a:t>RESNET50</a:t>
            </a:r>
            <a:r>
              <a:rPr lang="en-US" sz="4800" kern="1200" dirty="0">
                <a:solidFill>
                  <a:schemeClr val="tx1"/>
                </a:solidFill>
                <a:latin typeface="+mj-lt"/>
                <a:ea typeface="+mj-ea"/>
                <a:cs typeface="+mj-cs"/>
              </a:rPr>
              <a:t>)</a:t>
            </a:r>
          </a:p>
        </p:txBody>
      </p:sp>
      <p:sp>
        <p:nvSpPr>
          <p:cNvPr id="3" name="Text Placeholder 2">
            <a:extLst>
              <a:ext uri="{FF2B5EF4-FFF2-40B4-BE49-F238E27FC236}">
                <a16:creationId xmlns:a16="http://schemas.microsoft.com/office/drawing/2014/main" id="{10590088-8822-BCCB-B2B5-4FF881EB8DD3}"/>
              </a:ext>
            </a:extLst>
          </p:cNvPr>
          <p:cNvSpPr>
            <a:spLocks noGrp="1"/>
          </p:cNvSpPr>
          <p:nvPr>
            <p:ph type="body" idx="1"/>
          </p:nvPr>
        </p:nvSpPr>
        <p:spPr>
          <a:xfrm>
            <a:off x="1045028" y="3017522"/>
            <a:ext cx="9941319" cy="2489817"/>
          </a:xfrm>
        </p:spPr>
        <p:txBody>
          <a:bodyPr vert="horz" lIns="91440" tIns="45720" rIns="91440" bIns="45720" rtlCol="0" anchor="ctr">
            <a:normAutofit/>
          </a:bodyPr>
          <a:lstStyle/>
          <a:p>
            <a:r>
              <a:rPr lang="en-US" sz="1600" b="0" i="0" dirty="0">
                <a:effectLst/>
                <a:highlight>
                  <a:srgbClr val="FFFFFF"/>
                </a:highlight>
                <a:latin typeface="-apple-system"/>
              </a:rPr>
              <a:t>Here, this model integrates the ResNet50 architecture, pre-trained on ImageNet. The base ResNet50 layers are frozen to retain learned features, while additional custom layers include flattening, a dense layer, and dropout to combat overfitting. The final layer uses </a:t>
            </a:r>
            <a:r>
              <a:rPr lang="en-US" sz="1600" b="0" i="0" dirty="0" err="1">
                <a:effectLst/>
                <a:highlight>
                  <a:srgbClr val="FFFFFF"/>
                </a:highlight>
                <a:latin typeface="-apple-system"/>
              </a:rPr>
              <a:t>softmax</a:t>
            </a:r>
            <a:r>
              <a:rPr lang="en-US" sz="1600" b="0" i="0" dirty="0">
                <a:effectLst/>
                <a:highlight>
                  <a:srgbClr val="FFFFFF"/>
                </a:highlight>
                <a:latin typeface="-apple-system"/>
              </a:rPr>
              <a:t> for binary classification output. It's compiled with categorical </a:t>
            </a:r>
            <a:r>
              <a:rPr lang="en-US" sz="1600" b="0" i="0" dirty="0" err="1">
                <a:effectLst/>
                <a:highlight>
                  <a:srgbClr val="FFFFFF"/>
                </a:highlight>
                <a:latin typeface="-apple-system"/>
              </a:rPr>
              <a:t>crossentropy</a:t>
            </a:r>
            <a:r>
              <a:rPr lang="en-US" sz="1600" b="0" i="0" dirty="0">
                <a:effectLst/>
                <a:highlight>
                  <a:srgbClr val="FFFFFF"/>
                </a:highlight>
                <a:latin typeface="-apple-system"/>
              </a:rPr>
              <a:t> loss and the Adam optimizer. Training involves data augmentation, class weights for balancing, and callbacks to save improvements based on validation loss.</a:t>
            </a:r>
            <a:endParaRPr lang="en-US" sz="2400" dirty="0"/>
          </a:p>
        </p:txBody>
      </p:sp>
      <p:cxnSp>
        <p:nvCxnSpPr>
          <p:cNvPr id="17" name="Straight Connector 16">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60753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50CEED20-A22C-4FC3-BC0E-F4FE53FDEB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639AC16-9F1F-2E41-E8EA-710A7519789B}"/>
              </a:ext>
            </a:extLst>
          </p:cNvPr>
          <p:cNvSpPr>
            <a:spLocks noGrp="1"/>
          </p:cNvSpPr>
          <p:nvPr>
            <p:ph type="title"/>
          </p:nvPr>
        </p:nvSpPr>
        <p:spPr>
          <a:xfrm>
            <a:off x="1113810" y="2825248"/>
            <a:ext cx="4036334" cy="2387600"/>
          </a:xfrm>
        </p:spPr>
        <p:txBody>
          <a:bodyPr vert="horz" lIns="91440" tIns="45720" rIns="91440" bIns="45720" rtlCol="0" anchor="t">
            <a:normAutofit/>
          </a:bodyPr>
          <a:lstStyle/>
          <a:p>
            <a:r>
              <a:rPr lang="en-US" sz="5400" kern="1200">
                <a:solidFill>
                  <a:schemeClr val="tx1"/>
                </a:solidFill>
                <a:latin typeface="+mj-lt"/>
                <a:ea typeface="+mj-ea"/>
                <a:cs typeface="+mj-cs"/>
              </a:rPr>
              <a:t>Modeling (RESNET50)</a:t>
            </a:r>
          </a:p>
        </p:txBody>
      </p:sp>
      <p:grpSp>
        <p:nvGrpSpPr>
          <p:cNvPr id="24" name="Group 23">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849524"/>
            <a:ext cx="731521" cy="673460"/>
            <a:chOff x="3940602" y="308034"/>
            <a:chExt cx="2116791" cy="3428999"/>
          </a:xfrm>
          <a:solidFill>
            <a:schemeClr val="accent4"/>
          </a:solidFill>
        </p:grpSpPr>
        <p:sp>
          <p:nvSpPr>
            <p:cNvPr id="25" name="Rectangle 24">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9" name="Rectangle 28">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679732"/>
            <a:ext cx="6009366" cy="542388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BB0E522A-F31C-9FFF-8949-6660A6BCE0E4}"/>
              </a:ext>
            </a:extLst>
          </p:cNvPr>
          <p:cNvPicPr>
            <a:picLocks noChangeAspect="1"/>
          </p:cNvPicPr>
          <p:nvPr/>
        </p:nvPicPr>
        <p:blipFill>
          <a:blip r:embed="rId2"/>
          <a:stretch>
            <a:fillRect/>
          </a:stretch>
        </p:blipFill>
        <p:spPr>
          <a:xfrm>
            <a:off x="6300926" y="555171"/>
            <a:ext cx="5355408" cy="5299972"/>
          </a:xfrm>
          <a:prstGeom prst="rect">
            <a:avLst/>
          </a:prstGeom>
        </p:spPr>
      </p:pic>
      <p:sp>
        <p:nvSpPr>
          <p:cNvPr id="31" name="Rectangle 30">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687568" y="6355073"/>
            <a:ext cx="6007608"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032955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BCED4D40-4B67-4331-AC48-79B82B4A47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639AC16-9F1F-2E41-E8EA-710A7519789B}"/>
              </a:ext>
            </a:extLst>
          </p:cNvPr>
          <p:cNvSpPr>
            <a:spLocks noGrp="1"/>
          </p:cNvSpPr>
          <p:nvPr>
            <p:ph type="title"/>
          </p:nvPr>
        </p:nvSpPr>
        <p:spPr>
          <a:xfrm>
            <a:off x="638881" y="417576"/>
            <a:ext cx="10909640" cy="1249394"/>
          </a:xfrm>
        </p:spPr>
        <p:txBody>
          <a:bodyPr vert="horz" lIns="91440" tIns="45720" rIns="91440" bIns="45720" rtlCol="0" anchor="ctr">
            <a:normAutofit/>
          </a:bodyPr>
          <a:lstStyle/>
          <a:p>
            <a:pPr algn="ctr"/>
            <a:r>
              <a:rPr lang="en-US" sz="6600" kern="1200" dirty="0">
                <a:solidFill>
                  <a:schemeClr val="tx1"/>
                </a:solidFill>
                <a:latin typeface="+mj-lt"/>
                <a:ea typeface="+mj-ea"/>
                <a:cs typeface="+mj-cs"/>
              </a:rPr>
              <a:t>Modeling (</a:t>
            </a:r>
            <a:r>
              <a:rPr lang="en-US" sz="6600" dirty="0"/>
              <a:t>RESNET50</a:t>
            </a:r>
            <a:r>
              <a:rPr lang="en-US" sz="6600" kern="1200" dirty="0">
                <a:solidFill>
                  <a:schemeClr val="tx1"/>
                </a:solidFill>
                <a:latin typeface="+mj-lt"/>
                <a:ea typeface="+mj-ea"/>
                <a:cs typeface="+mj-cs"/>
              </a:rPr>
              <a:t>)</a:t>
            </a:r>
          </a:p>
        </p:txBody>
      </p:sp>
      <p:sp>
        <p:nvSpPr>
          <p:cNvPr id="24" name="sketch line">
            <a:extLst>
              <a:ext uri="{FF2B5EF4-FFF2-40B4-BE49-F238E27FC236}">
                <a16:creationId xmlns:a16="http://schemas.microsoft.com/office/drawing/2014/main" id="{670CEDEF-4F34-412E-84EE-329C1E93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1733454"/>
            <a:ext cx="4572000" cy="18288"/>
          </a:xfrm>
          <a:custGeom>
            <a:avLst/>
            <a:gdLst>
              <a:gd name="connsiteX0" fmla="*/ 0 w 4572000"/>
              <a:gd name="connsiteY0" fmla="*/ 0 h 18288"/>
              <a:gd name="connsiteX1" fmla="*/ 515983 w 4572000"/>
              <a:gd name="connsiteY1" fmla="*/ 0 h 18288"/>
              <a:gd name="connsiteX2" fmla="*/ 1031966 w 4572000"/>
              <a:gd name="connsiteY2" fmla="*/ 0 h 18288"/>
              <a:gd name="connsiteX3" fmla="*/ 1639389 w 4572000"/>
              <a:gd name="connsiteY3" fmla="*/ 0 h 18288"/>
              <a:gd name="connsiteX4" fmla="*/ 2383971 w 4572000"/>
              <a:gd name="connsiteY4" fmla="*/ 0 h 18288"/>
              <a:gd name="connsiteX5" fmla="*/ 2945674 w 4572000"/>
              <a:gd name="connsiteY5" fmla="*/ 0 h 18288"/>
              <a:gd name="connsiteX6" fmla="*/ 3507377 w 4572000"/>
              <a:gd name="connsiteY6" fmla="*/ 0 h 18288"/>
              <a:gd name="connsiteX7" fmla="*/ 4572000 w 4572000"/>
              <a:gd name="connsiteY7" fmla="*/ 0 h 18288"/>
              <a:gd name="connsiteX8" fmla="*/ 4572000 w 4572000"/>
              <a:gd name="connsiteY8" fmla="*/ 18288 h 18288"/>
              <a:gd name="connsiteX9" fmla="*/ 3873137 w 4572000"/>
              <a:gd name="connsiteY9" fmla="*/ 18288 h 18288"/>
              <a:gd name="connsiteX10" fmla="*/ 3311434 w 4572000"/>
              <a:gd name="connsiteY10" fmla="*/ 18288 h 18288"/>
              <a:gd name="connsiteX11" fmla="*/ 2749731 w 4572000"/>
              <a:gd name="connsiteY11" fmla="*/ 18288 h 18288"/>
              <a:gd name="connsiteX12" fmla="*/ 2050869 w 4572000"/>
              <a:gd name="connsiteY12" fmla="*/ 18288 h 18288"/>
              <a:gd name="connsiteX13" fmla="*/ 1306286 w 4572000"/>
              <a:gd name="connsiteY13" fmla="*/ 18288 h 18288"/>
              <a:gd name="connsiteX14" fmla="*/ 790303 w 4572000"/>
              <a:gd name="connsiteY14" fmla="*/ 18288 h 18288"/>
              <a:gd name="connsiteX15" fmla="*/ 0 w 4572000"/>
              <a:gd name="connsiteY15" fmla="*/ 18288 h 18288"/>
              <a:gd name="connsiteX16" fmla="*/ 0 w 45720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18288" fill="none" extrusionOk="0">
                <a:moveTo>
                  <a:pt x="0" y="0"/>
                </a:moveTo>
                <a:cubicBezTo>
                  <a:pt x="105156" y="-20963"/>
                  <a:pt x="340432" y="822"/>
                  <a:pt x="515983" y="0"/>
                </a:cubicBezTo>
                <a:cubicBezTo>
                  <a:pt x="691534" y="-822"/>
                  <a:pt x="850679" y="16479"/>
                  <a:pt x="1031966" y="0"/>
                </a:cubicBezTo>
                <a:cubicBezTo>
                  <a:pt x="1213253" y="-16479"/>
                  <a:pt x="1443646" y="-18730"/>
                  <a:pt x="1639389" y="0"/>
                </a:cubicBezTo>
                <a:cubicBezTo>
                  <a:pt x="1835132" y="18730"/>
                  <a:pt x="2159975" y="18531"/>
                  <a:pt x="2383971" y="0"/>
                </a:cubicBezTo>
                <a:cubicBezTo>
                  <a:pt x="2607967" y="-18531"/>
                  <a:pt x="2719096" y="-12030"/>
                  <a:pt x="2945674" y="0"/>
                </a:cubicBezTo>
                <a:cubicBezTo>
                  <a:pt x="3172252" y="12030"/>
                  <a:pt x="3269167" y="27666"/>
                  <a:pt x="3507377" y="0"/>
                </a:cubicBezTo>
                <a:cubicBezTo>
                  <a:pt x="3745587" y="-27666"/>
                  <a:pt x="4116741" y="18705"/>
                  <a:pt x="4572000" y="0"/>
                </a:cubicBezTo>
                <a:cubicBezTo>
                  <a:pt x="4572895" y="8974"/>
                  <a:pt x="4571454" y="9359"/>
                  <a:pt x="4572000" y="18288"/>
                </a:cubicBezTo>
                <a:cubicBezTo>
                  <a:pt x="4374698" y="3942"/>
                  <a:pt x="4098874" y="-11042"/>
                  <a:pt x="3873137" y="18288"/>
                </a:cubicBezTo>
                <a:cubicBezTo>
                  <a:pt x="3647400" y="47618"/>
                  <a:pt x="3517055" y="5421"/>
                  <a:pt x="3311434" y="18288"/>
                </a:cubicBezTo>
                <a:cubicBezTo>
                  <a:pt x="3105813" y="31155"/>
                  <a:pt x="3025168" y="17856"/>
                  <a:pt x="2749731" y="18288"/>
                </a:cubicBezTo>
                <a:cubicBezTo>
                  <a:pt x="2474294" y="18720"/>
                  <a:pt x="2291766" y="-14168"/>
                  <a:pt x="2050869" y="18288"/>
                </a:cubicBezTo>
                <a:cubicBezTo>
                  <a:pt x="1809972" y="50744"/>
                  <a:pt x="1540276" y="46798"/>
                  <a:pt x="1306286" y="18288"/>
                </a:cubicBezTo>
                <a:cubicBezTo>
                  <a:pt x="1072296" y="-10222"/>
                  <a:pt x="972445" y="19645"/>
                  <a:pt x="790303" y="18288"/>
                </a:cubicBezTo>
                <a:cubicBezTo>
                  <a:pt x="608161" y="16931"/>
                  <a:pt x="200981" y="8241"/>
                  <a:pt x="0" y="18288"/>
                </a:cubicBezTo>
                <a:cubicBezTo>
                  <a:pt x="-229" y="14222"/>
                  <a:pt x="509" y="5816"/>
                  <a:pt x="0" y="0"/>
                </a:cubicBezTo>
                <a:close/>
              </a:path>
              <a:path w="4572000" h="18288" stroke="0" extrusionOk="0">
                <a:moveTo>
                  <a:pt x="0" y="0"/>
                </a:moveTo>
                <a:cubicBezTo>
                  <a:pt x="143285" y="-9565"/>
                  <a:pt x="327959" y="-11498"/>
                  <a:pt x="561703" y="0"/>
                </a:cubicBezTo>
                <a:cubicBezTo>
                  <a:pt x="795447" y="11498"/>
                  <a:pt x="838260" y="18255"/>
                  <a:pt x="1077686" y="0"/>
                </a:cubicBezTo>
                <a:cubicBezTo>
                  <a:pt x="1317112" y="-18255"/>
                  <a:pt x="1437472" y="23514"/>
                  <a:pt x="1639389" y="0"/>
                </a:cubicBezTo>
                <a:cubicBezTo>
                  <a:pt x="1841306" y="-23514"/>
                  <a:pt x="2037142" y="-12551"/>
                  <a:pt x="2292531" y="0"/>
                </a:cubicBezTo>
                <a:cubicBezTo>
                  <a:pt x="2547920" y="12551"/>
                  <a:pt x="2810436" y="-20352"/>
                  <a:pt x="2991394" y="0"/>
                </a:cubicBezTo>
                <a:cubicBezTo>
                  <a:pt x="3172352" y="20352"/>
                  <a:pt x="3530025" y="-13347"/>
                  <a:pt x="3735977" y="0"/>
                </a:cubicBezTo>
                <a:cubicBezTo>
                  <a:pt x="3941929" y="13347"/>
                  <a:pt x="4161497" y="34086"/>
                  <a:pt x="4572000" y="0"/>
                </a:cubicBezTo>
                <a:cubicBezTo>
                  <a:pt x="4571545" y="6162"/>
                  <a:pt x="4571903" y="11775"/>
                  <a:pt x="4572000" y="18288"/>
                </a:cubicBezTo>
                <a:cubicBezTo>
                  <a:pt x="4228040" y="36490"/>
                  <a:pt x="4199736" y="42557"/>
                  <a:pt x="3873137" y="18288"/>
                </a:cubicBezTo>
                <a:cubicBezTo>
                  <a:pt x="3546538" y="-5981"/>
                  <a:pt x="3472124" y="16809"/>
                  <a:pt x="3128554" y="18288"/>
                </a:cubicBezTo>
                <a:cubicBezTo>
                  <a:pt x="2784984" y="19767"/>
                  <a:pt x="2735896" y="-17781"/>
                  <a:pt x="2383971" y="18288"/>
                </a:cubicBezTo>
                <a:cubicBezTo>
                  <a:pt x="2032046" y="54357"/>
                  <a:pt x="2019324" y="2920"/>
                  <a:pt x="1867989" y="18288"/>
                </a:cubicBezTo>
                <a:cubicBezTo>
                  <a:pt x="1716654" y="33656"/>
                  <a:pt x="1418675" y="32575"/>
                  <a:pt x="1169126" y="18288"/>
                </a:cubicBezTo>
                <a:cubicBezTo>
                  <a:pt x="919577" y="4001"/>
                  <a:pt x="798537" y="16165"/>
                  <a:pt x="561703" y="18288"/>
                </a:cubicBezTo>
                <a:cubicBezTo>
                  <a:pt x="324869" y="20411"/>
                  <a:pt x="221395" y="-912"/>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215793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B65C0385-5E30-4D2E-AF9F-4639659D3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E335820B-3A29-42C5-AA8D-10ECA43CD9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1729117"/>
          </a:xfrm>
          <a:prstGeom prst="rect">
            <a:avLst/>
          </a:prstGeom>
          <a:ln>
            <a:noFill/>
          </a:ln>
          <a:effectLst>
            <a:outerShdw blurRad="368300" dist="101600" dir="5460000" sx="90000" sy="90000" algn="t"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B48F8BF-177B-440F-532F-09CB8631F0EB}"/>
              </a:ext>
            </a:extLst>
          </p:cNvPr>
          <p:cNvSpPr>
            <a:spLocks noGrp="1"/>
          </p:cNvSpPr>
          <p:nvPr>
            <p:ph type="title"/>
          </p:nvPr>
        </p:nvSpPr>
        <p:spPr>
          <a:xfrm>
            <a:off x="761801" y="352766"/>
            <a:ext cx="10591999" cy="1023584"/>
          </a:xfrm>
        </p:spPr>
        <p:txBody>
          <a:bodyPr vert="horz" lIns="91440" tIns="45720" rIns="91440" bIns="45720" rtlCol="0" anchor="ctr">
            <a:normAutofit/>
          </a:bodyPr>
          <a:lstStyle/>
          <a:p>
            <a:r>
              <a:rPr lang="en-US" sz="4000" dirty="0"/>
              <a:t>Summary of Results Put the 3 tables here</a:t>
            </a:r>
          </a:p>
        </p:txBody>
      </p:sp>
      <p:sp>
        <p:nvSpPr>
          <p:cNvPr id="4" name="TextBox 3">
            <a:extLst>
              <a:ext uri="{FF2B5EF4-FFF2-40B4-BE49-F238E27FC236}">
                <a16:creationId xmlns:a16="http://schemas.microsoft.com/office/drawing/2014/main" id="{1617218F-56DA-F09F-AE83-FF88F309B598}"/>
              </a:ext>
            </a:extLst>
          </p:cNvPr>
          <p:cNvSpPr txBox="1"/>
          <p:nvPr/>
        </p:nvSpPr>
        <p:spPr>
          <a:xfrm>
            <a:off x="3048000" y="2080148"/>
            <a:ext cx="6096000" cy="923330"/>
          </a:xfrm>
          <a:prstGeom prst="rect">
            <a:avLst/>
          </a:prstGeom>
          <a:noFill/>
        </p:spPr>
        <p:txBody>
          <a:bodyPr wrap="square">
            <a:spAutoFit/>
          </a:bodyPr>
          <a:lstStyle/>
          <a:p>
            <a:pPr algn="l"/>
            <a:r>
              <a:rPr lang="en-US" b="0" i="0" dirty="0">
                <a:solidFill>
                  <a:srgbClr val="000000"/>
                </a:solidFill>
                <a:effectLst/>
                <a:latin typeface="var(--jp-content-font-family)"/>
              </a:rPr>
              <a:t>After evaluating our models on the test </a:t>
            </a:r>
            <a:r>
              <a:rPr lang="en-US" b="0" i="0" dirty="0" err="1">
                <a:solidFill>
                  <a:srgbClr val="000000"/>
                </a:solidFill>
                <a:effectLst/>
                <a:latin typeface="var(--jp-content-font-family)"/>
              </a:rPr>
              <a:t>datset</a:t>
            </a:r>
            <a:r>
              <a:rPr lang="en-US" b="0" i="0" dirty="0">
                <a:solidFill>
                  <a:srgbClr val="000000"/>
                </a:solidFill>
                <a:effectLst/>
                <a:latin typeface="var(--jp-content-font-family)"/>
              </a:rPr>
              <a:t>, some things to notice.</a:t>
            </a:r>
          </a:p>
          <a:p>
            <a:pPr algn="l"/>
            <a:r>
              <a:rPr lang="en-US" b="0" i="0" dirty="0">
                <a:solidFill>
                  <a:srgbClr val="000000"/>
                </a:solidFill>
                <a:effectLst/>
                <a:latin typeface="var(--jp-content-font-family)"/>
              </a:rPr>
              <a:t>For our Vanilla model, this was our test performance.</a:t>
            </a:r>
          </a:p>
        </p:txBody>
      </p:sp>
      <p:graphicFrame>
        <p:nvGraphicFramePr>
          <p:cNvPr id="13" name="TextBox 6">
            <a:extLst>
              <a:ext uri="{FF2B5EF4-FFF2-40B4-BE49-F238E27FC236}">
                <a16:creationId xmlns:a16="http://schemas.microsoft.com/office/drawing/2014/main" id="{C01CEAF7-9197-44F3-4746-77A702FFB56F}"/>
              </a:ext>
            </a:extLst>
          </p:cNvPr>
          <p:cNvGraphicFramePr/>
          <p:nvPr/>
        </p:nvGraphicFramePr>
        <p:xfrm>
          <a:off x="2993572" y="3369438"/>
          <a:ext cx="6204856" cy="286232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654130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BA79A7CF-01AF-4178-9369-94E0C90EB0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B48F8BF-177B-440F-532F-09CB8631F0EB}"/>
              </a:ext>
            </a:extLst>
          </p:cNvPr>
          <p:cNvSpPr>
            <a:spLocks noGrp="1"/>
          </p:cNvSpPr>
          <p:nvPr>
            <p:ph type="title"/>
          </p:nvPr>
        </p:nvSpPr>
        <p:spPr>
          <a:xfrm>
            <a:off x="9267909" y="2023110"/>
            <a:ext cx="2469624" cy="2846070"/>
          </a:xfrm>
        </p:spPr>
        <p:txBody>
          <a:bodyPr vert="horz" lIns="91440" tIns="45720" rIns="91440" bIns="45720" rtlCol="0" anchor="ctr">
            <a:normAutofit/>
          </a:bodyPr>
          <a:lstStyle/>
          <a:p>
            <a:r>
              <a:rPr lang="en-US" sz="3700" kern="1200">
                <a:solidFill>
                  <a:schemeClr val="tx1"/>
                </a:solidFill>
                <a:latin typeface="+mj-lt"/>
                <a:ea typeface="+mj-ea"/>
                <a:cs typeface="+mj-cs"/>
              </a:rPr>
              <a:t>Summary of Results Paste my summary here</a:t>
            </a:r>
          </a:p>
        </p:txBody>
      </p:sp>
      <p:sp>
        <p:nvSpPr>
          <p:cNvPr id="18" name="Rectangle 17">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433973" y="-827233"/>
            <a:ext cx="1715478" cy="858342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2085" y="664308"/>
            <a:ext cx="8082632" cy="560034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2036CD9E-E3AF-192A-7D13-7CA79A60462C}"/>
              </a:ext>
            </a:extLst>
          </p:cNvPr>
          <p:cNvPicPr>
            <a:picLocks noChangeAspect="1"/>
          </p:cNvPicPr>
          <p:nvPr/>
        </p:nvPicPr>
        <p:blipFill>
          <a:blip r:embed="rId2"/>
          <a:stretch>
            <a:fillRect/>
          </a:stretch>
        </p:blipFill>
        <p:spPr>
          <a:xfrm>
            <a:off x="942915" y="858525"/>
            <a:ext cx="6812949" cy="5211906"/>
          </a:xfrm>
          <a:prstGeom prst="rect">
            <a:avLst/>
          </a:prstGeom>
        </p:spPr>
      </p:pic>
      <p:sp>
        <p:nvSpPr>
          <p:cNvPr id="22" name="Rectangle 21">
            <a:extLst>
              <a:ext uri="{FF2B5EF4-FFF2-40B4-BE49-F238E27FC236}">
                <a16:creationId xmlns:a16="http://schemas.microsoft.com/office/drawing/2014/main" id="{90F533E9-6690-41A8-A372-4C6C622D0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950447" y="3392097"/>
            <a:ext cx="1719072"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691024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26CAED0A-2A45-4C9C-BCDD-21A8A092C5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7C4F92A-5A0D-0C4C-E7BE-C591B3533D42}"/>
              </a:ext>
            </a:extLst>
          </p:cNvPr>
          <p:cNvSpPr>
            <a:spLocks noGrp="1"/>
          </p:cNvSpPr>
          <p:nvPr>
            <p:ph type="title"/>
          </p:nvPr>
        </p:nvSpPr>
        <p:spPr>
          <a:xfrm>
            <a:off x="793662" y="386930"/>
            <a:ext cx="10066122" cy="1298448"/>
          </a:xfrm>
        </p:spPr>
        <p:txBody>
          <a:bodyPr vert="horz" lIns="91440" tIns="45720" rIns="91440" bIns="45720" rtlCol="0" anchor="b">
            <a:normAutofit/>
          </a:bodyPr>
          <a:lstStyle/>
          <a:p>
            <a:r>
              <a:rPr lang="en-US" sz="4800" kern="1200" dirty="0">
                <a:solidFill>
                  <a:schemeClr val="tx1"/>
                </a:solidFill>
                <a:latin typeface="+mj-lt"/>
                <a:ea typeface="+mj-ea"/>
                <a:cs typeface="+mj-cs"/>
              </a:rPr>
              <a:t>Introduction</a:t>
            </a:r>
          </a:p>
        </p:txBody>
      </p:sp>
      <p:sp>
        <p:nvSpPr>
          <p:cNvPr id="18" name="Rectangle 17">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BE93E15A-51C4-1460-32B9-7386D110A187}"/>
              </a:ext>
            </a:extLst>
          </p:cNvPr>
          <p:cNvSpPr>
            <a:spLocks noGrp="1"/>
          </p:cNvSpPr>
          <p:nvPr>
            <p:ph type="body" idx="1"/>
          </p:nvPr>
        </p:nvSpPr>
        <p:spPr>
          <a:xfrm>
            <a:off x="793660" y="2599509"/>
            <a:ext cx="4160725" cy="3598989"/>
          </a:xfrm>
        </p:spPr>
        <p:txBody>
          <a:bodyPr vert="horz" lIns="91440" tIns="45720" rIns="91440" bIns="45720" rtlCol="0" anchor="ctr">
            <a:normAutofit/>
          </a:bodyPr>
          <a:lstStyle/>
          <a:p>
            <a:r>
              <a:rPr lang="en-US" sz="2000" dirty="0"/>
              <a:t>Breast cancer is one of the leading causes of cancer-related deaths worldwide with IDC being the most common type. Early detection is crucial for effective treatment and improved patient outcomes. However, current detection methods often lack accuracy and reliability. Our project aims to improve breast cancer detection using deep learning techniques.</a:t>
            </a:r>
          </a:p>
          <a:p>
            <a:pPr marL="0" indent="0">
              <a:buNone/>
            </a:pPr>
            <a:endParaRPr lang="en-US" sz="2000" dirty="0"/>
          </a:p>
        </p:txBody>
      </p:sp>
      <p:pic>
        <p:nvPicPr>
          <p:cNvPr id="5" name="Picture 4" descr="Stethoscope">
            <a:extLst>
              <a:ext uri="{FF2B5EF4-FFF2-40B4-BE49-F238E27FC236}">
                <a16:creationId xmlns:a16="http://schemas.microsoft.com/office/drawing/2014/main" id="{E77A0E01-8DC9-F3DC-5822-4019487C5AE6}"/>
              </a:ext>
            </a:extLst>
          </p:cNvPr>
          <p:cNvPicPr>
            <a:picLocks noChangeAspect="1"/>
          </p:cNvPicPr>
          <p:nvPr/>
        </p:nvPicPr>
        <p:blipFill rotWithShape="1">
          <a:blip r:embed="rId2"/>
          <a:srcRect l="31629" r="18085" b="1"/>
          <a:stretch/>
        </p:blipFill>
        <p:spPr>
          <a:xfrm>
            <a:off x="5418759" y="2559047"/>
            <a:ext cx="2059727" cy="3639451"/>
          </a:xfrm>
          <a:prstGeom prst="rect">
            <a:avLst/>
          </a:prstGeom>
        </p:spPr>
      </p:pic>
      <p:pic>
        <p:nvPicPr>
          <p:cNvPr id="4" name="Picture 3" descr="A screenshot of a graph&#10;&#10;Description automatically generated">
            <a:extLst>
              <a:ext uri="{FF2B5EF4-FFF2-40B4-BE49-F238E27FC236}">
                <a16:creationId xmlns:a16="http://schemas.microsoft.com/office/drawing/2014/main" id="{44B9A197-B149-5698-EA1F-FC5D5625AE41}"/>
              </a:ext>
            </a:extLst>
          </p:cNvPr>
          <p:cNvPicPr>
            <a:picLocks noChangeAspect="1"/>
          </p:cNvPicPr>
          <p:nvPr/>
        </p:nvPicPr>
        <p:blipFill rotWithShape="1">
          <a:blip r:embed="rId3"/>
          <a:srcRect l="152" r="4" b="4"/>
          <a:stretch/>
        </p:blipFill>
        <p:spPr>
          <a:xfrm>
            <a:off x="7566592" y="2559047"/>
            <a:ext cx="3589644" cy="3639451"/>
          </a:xfrm>
          <a:prstGeom prst="rect">
            <a:avLst/>
          </a:prstGeom>
        </p:spPr>
      </p:pic>
      <p:sp>
        <p:nvSpPr>
          <p:cNvPr id="22" name="Rectangle 21">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82685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BA79A7CF-01AF-4178-9369-94E0C90EB0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C94F51C-848B-E849-8CE4-DA0E59D0FE82}"/>
              </a:ext>
            </a:extLst>
          </p:cNvPr>
          <p:cNvSpPr>
            <a:spLocks noGrp="1"/>
          </p:cNvSpPr>
          <p:nvPr>
            <p:ph type="title"/>
          </p:nvPr>
        </p:nvSpPr>
        <p:spPr>
          <a:xfrm>
            <a:off x="9267909" y="2023110"/>
            <a:ext cx="2469624" cy="2846070"/>
          </a:xfrm>
        </p:spPr>
        <p:txBody>
          <a:bodyPr vert="horz" lIns="91440" tIns="45720" rIns="91440" bIns="45720" rtlCol="0" anchor="ctr">
            <a:normAutofit/>
          </a:bodyPr>
          <a:lstStyle/>
          <a:p>
            <a:r>
              <a:rPr lang="en-US" sz="2600" kern="1200">
                <a:solidFill>
                  <a:schemeClr val="tx1"/>
                </a:solidFill>
                <a:latin typeface="+mj-lt"/>
                <a:ea typeface="+mj-ea"/>
                <a:cs typeface="+mj-cs"/>
              </a:rPr>
              <a:t>Precision/Recall Tradeoff</a:t>
            </a:r>
          </a:p>
        </p:txBody>
      </p:sp>
      <p:sp>
        <p:nvSpPr>
          <p:cNvPr id="18" name="Rectangle 17">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433973" y="-827233"/>
            <a:ext cx="1715478" cy="858342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2085" y="664308"/>
            <a:ext cx="8082632" cy="560034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0F533E9-6690-41A8-A372-4C6C622D0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950447" y="3392097"/>
            <a:ext cx="1719072"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8943FC11-98FA-60EA-1A83-6B576307079E}"/>
              </a:ext>
            </a:extLst>
          </p:cNvPr>
          <p:cNvSpPr txBox="1"/>
          <p:nvPr/>
        </p:nvSpPr>
        <p:spPr>
          <a:xfrm>
            <a:off x="454467" y="1859340"/>
            <a:ext cx="7502989" cy="2585323"/>
          </a:xfrm>
          <a:prstGeom prst="rect">
            <a:avLst/>
          </a:prstGeom>
          <a:noFill/>
        </p:spPr>
        <p:txBody>
          <a:bodyPr wrap="square">
            <a:spAutoFit/>
          </a:bodyPr>
          <a:lstStyle/>
          <a:p>
            <a:pPr algn="l"/>
            <a:r>
              <a:rPr lang="en-US" b="1" i="0" dirty="0">
                <a:solidFill>
                  <a:srgbClr val="000000"/>
                </a:solidFill>
                <a:effectLst/>
                <a:latin typeface="var(--jp-content-font-family)"/>
              </a:rPr>
              <a:t>Precision Recall Tradeoff</a:t>
            </a:r>
          </a:p>
          <a:p>
            <a:pPr algn="l"/>
            <a:r>
              <a:rPr lang="en-US" b="0" i="0" dirty="0">
                <a:solidFill>
                  <a:srgbClr val="000000"/>
                </a:solidFill>
                <a:effectLst/>
                <a:latin typeface="var(--jp-content-font-family)"/>
              </a:rPr>
              <a:t>When evaluating machine learning models designed for healthcare. The most important metric is the recall score. It is perfectly okay to sacrifice the precision and accuracy score in </a:t>
            </a:r>
            <a:r>
              <a:rPr lang="en-US" b="0" i="0" dirty="0" err="1">
                <a:solidFill>
                  <a:srgbClr val="000000"/>
                </a:solidFill>
                <a:effectLst/>
                <a:latin typeface="var(--jp-content-font-family)"/>
              </a:rPr>
              <a:t>favour</a:t>
            </a:r>
            <a:r>
              <a:rPr lang="en-US" b="0" i="0" dirty="0">
                <a:solidFill>
                  <a:srgbClr val="000000"/>
                </a:solidFill>
                <a:effectLst/>
                <a:latin typeface="var(--jp-content-font-family)"/>
              </a:rPr>
              <a:t> of the recall score.</a:t>
            </a:r>
          </a:p>
          <a:p>
            <a:pPr algn="l"/>
            <a:r>
              <a:rPr lang="en-US" b="0" i="0" dirty="0">
                <a:solidFill>
                  <a:srgbClr val="000000"/>
                </a:solidFill>
                <a:effectLst/>
                <a:latin typeface="var(--jp-content-font-family)"/>
              </a:rPr>
              <a:t>One way to do this without retaining or modifying our model is to simple reduce the threshold you use in classifying a sample as positive. This way, it becomes harder for a patient that is positive to slip through our prediction. Ensuring that we don't send home a sick patient because our model predicted a false negative.</a:t>
            </a:r>
          </a:p>
        </p:txBody>
      </p:sp>
    </p:spTree>
    <p:extLst>
      <p:ext uri="{BB962C8B-B14F-4D97-AF65-F5344CB8AC3E}">
        <p14:creationId xmlns:p14="http://schemas.microsoft.com/office/powerpoint/2010/main" val="26328229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DB064E-43DD-2A64-4BF8-C9A0B47B7E84}"/>
              </a:ext>
            </a:extLst>
          </p:cNvPr>
          <p:cNvSpPr>
            <a:spLocks noGrp="1"/>
          </p:cNvSpPr>
          <p:nvPr>
            <p:ph type="title"/>
          </p:nvPr>
        </p:nvSpPr>
        <p:spPr>
          <a:xfrm>
            <a:off x="876692" y="38488"/>
            <a:ext cx="5479719" cy="805987"/>
          </a:xfrm>
        </p:spPr>
        <p:txBody>
          <a:bodyPr vert="horz" lIns="91440" tIns="45720" rIns="91440" bIns="45720" rtlCol="0" anchor="b">
            <a:normAutofit/>
          </a:bodyPr>
          <a:lstStyle/>
          <a:p>
            <a:r>
              <a:rPr lang="en-US" sz="3200" dirty="0"/>
              <a:t>Lessons Learned</a:t>
            </a:r>
          </a:p>
        </p:txBody>
      </p:sp>
      <p:sp>
        <p:nvSpPr>
          <p:cNvPr id="3" name="Text Placeholder 2">
            <a:extLst>
              <a:ext uri="{FF2B5EF4-FFF2-40B4-BE49-F238E27FC236}">
                <a16:creationId xmlns:a16="http://schemas.microsoft.com/office/drawing/2014/main" id="{FEB9114E-7A2C-B420-E157-8D543052AFFD}"/>
              </a:ext>
            </a:extLst>
          </p:cNvPr>
          <p:cNvSpPr>
            <a:spLocks noGrp="1"/>
          </p:cNvSpPr>
          <p:nvPr>
            <p:ph type="body" idx="1"/>
          </p:nvPr>
        </p:nvSpPr>
        <p:spPr>
          <a:xfrm>
            <a:off x="876692" y="1031246"/>
            <a:ext cx="5479719" cy="3447832"/>
          </a:xfrm>
        </p:spPr>
        <p:txBody>
          <a:bodyPr vert="horz" lIns="91440" tIns="45720" rIns="91440" bIns="45720" rtlCol="0" anchor="t">
            <a:noAutofit/>
          </a:bodyPr>
          <a:lstStyle/>
          <a:p>
            <a:pPr algn="l">
              <a:buFont typeface="Arial" panose="020B0604020202020204" pitchFamily="34" charset="0"/>
              <a:buChar char="•"/>
            </a:pPr>
            <a:r>
              <a:rPr lang="en-US" sz="2400" b="0" i="0" dirty="0">
                <a:effectLst/>
                <a:highlight>
                  <a:srgbClr val="FFFFFF"/>
                </a:highlight>
                <a:latin typeface="Aptos (Body)"/>
              </a:rPr>
              <a:t>The performance of the transfer/pretrained models were not as good as I would have loved but not too surprising at the same time. These pretrained models were trained on daily life and everyday images, while our dataset is very niche, so they probably couldn't really help.</a:t>
            </a:r>
          </a:p>
          <a:p>
            <a:pPr algn="l">
              <a:buFont typeface="Arial" panose="020B0604020202020204" pitchFamily="34" charset="0"/>
              <a:buChar char="•"/>
            </a:pPr>
            <a:r>
              <a:rPr lang="en-US" sz="2400" b="0" i="0" dirty="0">
                <a:effectLst/>
                <a:highlight>
                  <a:srgbClr val="FFFFFF"/>
                </a:highlight>
                <a:latin typeface="Aptos (Body)"/>
              </a:rPr>
              <a:t>Trying a different approach for balancing the dataset.</a:t>
            </a:r>
          </a:p>
          <a:p>
            <a:pPr algn="l">
              <a:buFont typeface="Arial" panose="020B0604020202020204" pitchFamily="34" charset="0"/>
              <a:buChar char="•"/>
            </a:pPr>
            <a:r>
              <a:rPr lang="en-US" sz="2400" b="0" i="0" dirty="0">
                <a:effectLst/>
                <a:highlight>
                  <a:srgbClr val="FFFFFF"/>
                </a:highlight>
                <a:latin typeface="Aptos (Body)"/>
              </a:rPr>
              <a:t>Training for more epoch.</a:t>
            </a:r>
          </a:p>
          <a:p>
            <a:pPr algn="l">
              <a:buFont typeface="Arial" panose="020B0604020202020204" pitchFamily="34" charset="0"/>
              <a:buChar char="•"/>
            </a:pPr>
            <a:r>
              <a:rPr lang="en-US" sz="2400" b="0" i="0" dirty="0">
                <a:effectLst/>
                <a:highlight>
                  <a:srgbClr val="FFFFFF"/>
                </a:highlight>
                <a:latin typeface="Aptos (Body)"/>
              </a:rPr>
              <a:t>I also observed that when I played around with evaluating my test dataset with the last epoch from my fitting and not the best epoch, it had a better recall score than the best epoch.</a:t>
            </a:r>
          </a:p>
        </p:txBody>
      </p:sp>
      <p:pic>
        <p:nvPicPr>
          <p:cNvPr id="5" name="Picture 4" descr="Domino effect white cut-outs and one blue cutout">
            <a:extLst>
              <a:ext uri="{FF2B5EF4-FFF2-40B4-BE49-F238E27FC236}">
                <a16:creationId xmlns:a16="http://schemas.microsoft.com/office/drawing/2014/main" id="{6E4C7C34-FF5D-6943-2C7D-CD1C5AC81616}"/>
              </a:ext>
            </a:extLst>
          </p:cNvPr>
          <p:cNvPicPr>
            <a:picLocks noChangeAspect="1"/>
          </p:cNvPicPr>
          <p:nvPr/>
        </p:nvPicPr>
        <p:blipFill rotWithShape="1">
          <a:blip r:embed="rId2"/>
          <a:srcRect l="44226" r="7874" b="-1"/>
          <a:stretch/>
        </p:blipFill>
        <p:spPr>
          <a:xfrm>
            <a:off x="7270812" y="10"/>
            <a:ext cx="4921187" cy="6857990"/>
          </a:xfrm>
          <a:prstGeom prst="rect">
            <a:avLst/>
          </a:prstGeom>
        </p:spPr>
      </p:pic>
      <p:grpSp>
        <p:nvGrpSpPr>
          <p:cNvPr id="9" name="Group 8">
            <a:extLst>
              <a:ext uri="{FF2B5EF4-FFF2-40B4-BE49-F238E27FC236}">
                <a16:creationId xmlns:a16="http://schemas.microsoft.com/office/drawing/2014/main" id="{8CE57D37-C2D0-066B-1AE3-6F4244344F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2068638" y="0"/>
            <a:ext cx="123362" cy="6858000"/>
            <a:chOff x="12068638" y="0"/>
            <a:chExt cx="123362" cy="6858000"/>
          </a:xfrm>
        </p:grpSpPr>
        <p:sp>
          <p:nvSpPr>
            <p:cNvPr id="10" name="Rectangle 9">
              <a:extLst>
                <a:ext uri="{FF2B5EF4-FFF2-40B4-BE49-F238E27FC236}">
                  <a16:creationId xmlns:a16="http://schemas.microsoft.com/office/drawing/2014/main" id="{A24DCA44-89CF-872A-903F-96C50780EA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4B0CC4F5-AC85-FFFA-7EB5-33C4FCE90A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3527553"/>
              <a:ext cx="123362" cy="3330447"/>
            </a:xfrm>
            <a:prstGeom prst="rect">
              <a:avLst/>
            </a:prstGeom>
            <a:gradFill>
              <a:gsLst>
                <a:gs pos="19000">
                  <a:schemeClr val="accent5">
                    <a:lumMod val="60000"/>
                    <a:lumOff val="40000"/>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0995383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1" name="Rectangle 10">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89ABB22-65A7-A4D3-3DEB-C89E8E1B81FA}"/>
              </a:ext>
            </a:extLst>
          </p:cNvPr>
          <p:cNvSpPr>
            <a:spLocks noGrp="1"/>
          </p:cNvSpPr>
          <p:nvPr>
            <p:ph type="title"/>
          </p:nvPr>
        </p:nvSpPr>
        <p:spPr>
          <a:xfrm>
            <a:off x="1043631" y="809898"/>
            <a:ext cx="9942716" cy="1554480"/>
          </a:xfrm>
        </p:spPr>
        <p:txBody>
          <a:bodyPr vert="horz" lIns="91440" tIns="45720" rIns="91440" bIns="45720" rtlCol="0" anchor="ctr">
            <a:normAutofit/>
          </a:bodyPr>
          <a:lstStyle/>
          <a:p>
            <a:r>
              <a:rPr lang="en-US" sz="4800" kern="1200">
                <a:solidFill>
                  <a:schemeClr val="tx1"/>
                </a:solidFill>
                <a:latin typeface="+mj-lt"/>
                <a:ea typeface="+mj-ea"/>
                <a:cs typeface="+mj-cs"/>
              </a:rPr>
              <a:t>Key Takeaways</a:t>
            </a:r>
          </a:p>
        </p:txBody>
      </p:sp>
      <p:sp>
        <p:nvSpPr>
          <p:cNvPr id="3" name="Text Placeholder 2">
            <a:extLst>
              <a:ext uri="{FF2B5EF4-FFF2-40B4-BE49-F238E27FC236}">
                <a16:creationId xmlns:a16="http://schemas.microsoft.com/office/drawing/2014/main" id="{7928843F-5BF0-7B92-0199-E2C85957187F}"/>
              </a:ext>
            </a:extLst>
          </p:cNvPr>
          <p:cNvSpPr>
            <a:spLocks noGrp="1"/>
          </p:cNvSpPr>
          <p:nvPr>
            <p:ph type="body" idx="1"/>
          </p:nvPr>
        </p:nvSpPr>
        <p:spPr>
          <a:xfrm>
            <a:off x="1045028" y="3017522"/>
            <a:ext cx="9941319" cy="3124658"/>
          </a:xfrm>
        </p:spPr>
        <p:txBody>
          <a:bodyPr vert="horz" lIns="91440" tIns="45720" rIns="91440" bIns="45720" rtlCol="0" anchor="ctr">
            <a:normAutofit/>
          </a:bodyPr>
          <a:lstStyle/>
          <a:p>
            <a:r>
              <a:rPr lang="en-US" sz="2400" dirty="0"/>
              <a:t>Transfer learning can significantly improve classification performance in medical imaging tasks. Robustness and generalization are critical for real-world deployment of deep learning models. Achieving a balance between precision and recall is essential for reliable cancer detection.</a:t>
            </a:r>
          </a:p>
        </p:txBody>
      </p:sp>
      <p:cxnSp>
        <p:nvCxnSpPr>
          <p:cNvPr id="17" name="Straight Connector 16">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881985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3ECBE1F1-D69B-4AFA-ABD5-8E41720EF6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Desk with stethoscope and computer keyboard">
            <a:extLst>
              <a:ext uri="{FF2B5EF4-FFF2-40B4-BE49-F238E27FC236}">
                <a16:creationId xmlns:a16="http://schemas.microsoft.com/office/drawing/2014/main" id="{01B5483F-4BAC-FACC-62DB-A1F857431AA5}"/>
              </a:ext>
            </a:extLst>
          </p:cNvPr>
          <p:cNvPicPr>
            <a:picLocks noChangeAspect="1"/>
          </p:cNvPicPr>
          <p:nvPr/>
        </p:nvPicPr>
        <p:blipFill rotWithShape="1">
          <a:blip r:embed="rId2"/>
          <a:srcRect l="47342" r="-2" b="-2"/>
          <a:stretch/>
        </p:blipFill>
        <p:spPr>
          <a:xfrm>
            <a:off x="-1" y="-2"/>
            <a:ext cx="5410198" cy="6858002"/>
          </a:xfrm>
          <a:prstGeom prst="rect">
            <a:avLst/>
          </a:prstGeom>
        </p:spPr>
      </p:pic>
      <p:sp useBgFill="1">
        <p:nvSpPr>
          <p:cNvPr id="11" name="Rectangle 10">
            <a:extLst>
              <a:ext uri="{FF2B5EF4-FFF2-40B4-BE49-F238E27FC236}">
                <a16:creationId xmlns:a16="http://schemas.microsoft.com/office/drawing/2014/main" id="{603A6265-E10C-4B85-9C20-E75FCAF9CC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0197" y="-1"/>
            <a:ext cx="6781802" cy="2286000"/>
          </a:xfrm>
          <a:prstGeom prst="rect">
            <a:avLst/>
          </a:prstGeom>
          <a:ln>
            <a:noFill/>
          </a:ln>
          <a:effectLst>
            <a:outerShdw blurRad="355600" dist="152400" sx="95000" sy="95000" algn="t" rotWithShape="0">
              <a:srgbClr val="000000">
                <a:alpha val="2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0C293C7-D8F2-4B54-EC6A-D5BFB7FCE269}"/>
              </a:ext>
            </a:extLst>
          </p:cNvPr>
          <p:cNvSpPr>
            <a:spLocks noGrp="1"/>
          </p:cNvSpPr>
          <p:nvPr>
            <p:ph type="title"/>
          </p:nvPr>
        </p:nvSpPr>
        <p:spPr>
          <a:xfrm>
            <a:off x="6115317" y="405685"/>
            <a:ext cx="5464968" cy="1559301"/>
          </a:xfrm>
        </p:spPr>
        <p:txBody>
          <a:bodyPr vert="horz" lIns="91440" tIns="45720" rIns="91440" bIns="45720" rtlCol="0" anchor="ctr">
            <a:normAutofit/>
          </a:bodyPr>
          <a:lstStyle/>
          <a:p>
            <a:r>
              <a:rPr lang="en-US" sz="4000"/>
              <a:t>Future Work</a:t>
            </a:r>
          </a:p>
        </p:txBody>
      </p:sp>
      <p:sp>
        <p:nvSpPr>
          <p:cNvPr id="3" name="Text Placeholder 2">
            <a:extLst>
              <a:ext uri="{FF2B5EF4-FFF2-40B4-BE49-F238E27FC236}">
                <a16:creationId xmlns:a16="http://schemas.microsoft.com/office/drawing/2014/main" id="{836E5C9C-19AB-DE73-0CA1-FC64D4E089C4}"/>
              </a:ext>
            </a:extLst>
          </p:cNvPr>
          <p:cNvSpPr>
            <a:spLocks noGrp="1"/>
          </p:cNvSpPr>
          <p:nvPr>
            <p:ph type="body" idx="1"/>
          </p:nvPr>
        </p:nvSpPr>
        <p:spPr>
          <a:xfrm>
            <a:off x="6115317" y="2743200"/>
            <a:ext cx="5247340" cy="3496878"/>
          </a:xfrm>
        </p:spPr>
        <p:txBody>
          <a:bodyPr vert="horz" lIns="91440" tIns="45720" rIns="91440" bIns="45720" rtlCol="0" anchor="ctr">
            <a:normAutofit/>
          </a:bodyPr>
          <a:lstStyle/>
          <a:p>
            <a:r>
              <a:rPr lang="en-US" sz="2000"/>
              <a:t>Further exploration of hyperparameter tuning techniques. Extension of the classification task to include multiple subtypes of breast cancer. Conducting clinical validation studies for real-world deployment.</a:t>
            </a:r>
          </a:p>
        </p:txBody>
      </p:sp>
    </p:spTree>
    <p:extLst>
      <p:ext uri="{BB962C8B-B14F-4D97-AF65-F5344CB8AC3E}">
        <p14:creationId xmlns:p14="http://schemas.microsoft.com/office/powerpoint/2010/main" val="35731257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1" name="Rectangle 10">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657E4BB-E331-BB6C-EA40-3DB7D79AA18F}"/>
              </a:ext>
            </a:extLst>
          </p:cNvPr>
          <p:cNvSpPr>
            <a:spLocks noGrp="1"/>
          </p:cNvSpPr>
          <p:nvPr>
            <p:ph type="title"/>
          </p:nvPr>
        </p:nvSpPr>
        <p:spPr>
          <a:xfrm>
            <a:off x="1043631" y="809898"/>
            <a:ext cx="9942716" cy="1554480"/>
          </a:xfrm>
        </p:spPr>
        <p:txBody>
          <a:bodyPr vert="horz" lIns="91440" tIns="45720" rIns="91440" bIns="45720" rtlCol="0" anchor="ctr">
            <a:normAutofit/>
          </a:bodyPr>
          <a:lstStyle/>
          <a:p>
            <a:r>
              <a:rPr lang="en-US" sz="4800" kern="1200">
                <a:solidFill>
                  <a:schemeClr val="tx1"/>
                </a:solidFill>
                <a:latin typeface="+mj-lt"/>
                <a:ea typeface="+mj-ea"/>
                <a:cs typeface="+mj-cs"/>
              </a:rPr>
              <a:t>Conclusion</a:t>
            </a:r>
          </a:p>
        </p:txBody>
      </p:sp>
      <p:sp>
        <p:nvSpPr>
          <p:cNvPr id="3" name="Text Placeholder 2">
            <a:extLst>
              <a:ext uri="{FF2B5EF4-FFF2-40B4-BE49-F238E27FC236}">
                <a16:creationId xmlns:a16="http://schemas.microsoft.com/office/drawing/2014/main" id="{2AE04112-DD91-CCE3-D9FE-D57DF5899AA2}"/>
              </a:ext>
            </a:extLst>
          </p:cNvPr>
          <p:cNvSpPr>
            <a:spLocks noGrp="1"/>
          </p:cNvSpPr>
          <p:nvPr>
            <p:ph type="body" idx="1"/>
          </p:nvPr>
        </p:nvSpPr>
        <p:spPr>
          <a:xfrm>
            <a:off x="1045028" y="3017522"/>
            <a:ext cx="9941319" cy="3124658"/>
          </a:xfrm>
        </p:spPr>
        <p:txBody>
          <a:bodyPr vert="horz" lIns="91440" tIns="45720" rIns="91440" bIns="45720" rtlCol="0" anchor="ctr">
            <a:normAutofit/>
          </a:bodyPr>
          <a:lstStyle/>
          <a:p>
            <a:r>
              <a:rPr lang="en-US" sz="2400"/>
              <a:t>Deep learning approaches hold promise for improving breast cancer detection. Our findings highlight the effectiveness of transfer learning, model robustness, and ensemble learning in predicting IDC in breast cancer tissue slices.</a:t>
            </a:r>
          </a:p>
        </p:txBody>
      </p:sp>
      <p:cxnSp>
        <p:nvCxnSpPr>
          <p:cNvPr id="17" name="Straight Connector 16">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265522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1" name="Rectangle 10">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AD4BD22-005B-D469-7DFF-AA96FE3E1A47}"/>
              </a:ext>
            </a:extLst>
          </p:cNvPr>
          <p:cNvSpPr>
            <a:spLocks noGrp="1"/>
          </p:cNvSpPr>
          <p:nvPr>
            <p:ph type="title"/>
          </p:nvPr>
        </p:nvSpPr>
        <p:spPr>
          <a:xfrm>
            <a:off x="1043631" y="809898"/>
            <a:ext cx="9942716" cy="1554480"/>
          </a:xfrm>
        </p:spPr>
        <p:txBody>
          <a:bodyPr vert="horz" lIns="91440" tIns="45720" rIns="91440" bIns="45720" rtlCol="0" anchor="ctr">
            <a:normAutofit/>
          </a:bodyPr>
          <a:lstStyle/>
          <a:p>
            <a:r>
              <a:rPr lang="en-US" sz="4800" kern="1200">
                <a:solidFill>
                  <a:schemeClr val="tx1"/>
                </a:solidFill>
                <a:latin typeface="+mj-lt"/>
                <a:ea typeface="+mj-ea"/>
                <a:cs typeface="+mj-cs"/>
              </a:rPr>
              <a:t>Q&amp;A</a:t>
            </a:r>
          </a:p>
        </p:txBody>
      </p:sp>
      <p:sp>
        <p:nvSpPr>
          <p:cNvPr id="3" name="Text Placeholder 2">
            <a:extLst>
              <a:ext uri="{FF2B5EF4-FFF2-40B4-BE49-F238E27FC236}">
                <a16:creationId xmlns:a16="http://schemas.microsoft.com/office/drawing/2014/main" id="{450DC550-384A-075A-6CAA-95DB0F9FFA75}"/>
              </a:ext>
            </a:extLst>
          </p:cNvPr>
          <p:cNvSpPr>
            <a:spLocks noGrp="1"/>
          </p:cNvSpPr>
          <p:nvPr>
            <p:ph type="body" idx="1"/>
          </p:nvPr>
        </p:nvSpPr>
        <p:spPr>
          <a:xfrm>
            <a:off x="1045028" y="3017522"/>
            <a:ext cx="9941319" cy="3124658"/>
          </a:xfrm>
        </p:spPr>
        <p:txBody>
          <a:bodyPr vert="horz" lIns="91440" tIns="45720" rIns="91440" bIns="45720" rtlCol="0" anchor="ctr">
            <a:normAutofit/>
          </a:bodyPr>
          <a:lstStyle/>
          <a:p>
            <a:r>
              <a:rPr lang="en-US" sz="2400"/>
              <a:t>Open floor for questions and answers.</a:t>
            </a:r>
          </a:p>
        </p:txBody>
      </p:sp>
      <p:cxnSp>
        <p:nvCxnSpPr>
          <p:cNvPr id="17" name="Straight Connector 16">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460990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21" name="Rectangle 20">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42F5F9B-F121-27F6-C394-4450ABB9D83D}"/>
              </a:ext>
            </a:extLst>
          </p:cNvPr>
          <p:cNvSpPr>
            <a:spLocks noGrp="1"/>
          </p:cNvSpPr>
          <p:nvPr>
            <p:ph type="title"/>
          </p:nvPr>
        </p:nvSpPr>
        <p:spPr>
          <a:xfrm>
            <a:off x="761803" y="350196"/>
            <a:ext cx="4646904" cy="1624520"/>
          </a:xfrm>
        </p:spPr>
        <p:txBody>
          <a:bodyPr vert="horz" lIns="91440" tIns="45720" rIns="91440" bIns="45720" rtlCol="0" anchor="ctr">
            <a:normAutofit/>
          </a:bodyPr>
          <a:lstStyle/>
          <a:p>
            <a:r>
              <a:rPr lang="en-US" sz="4000"/>
              <a:t>Exploring the Data</a:t>
            </a:r>
          </a:p>
        </p:txBody>
      </p:sp>
      <p:sp>
        <p:nvSpPr>
          <p:cNvPr id="3" name="Text Placeholder 2">
            <a:extLst>
              <a:ext uri="{FF2B5EF4-FFF2-40B4-BE49-F238E27FC236}">
                <a16:creationId xmlns:a16="http://schemas.microsoft.com/office/drawing/2014/main" id="{118A87CB-BA1B-3443-FD8A-5BE29FCD773E}"/>
              </a:ext>
            </a:extLst>
          </p:cNvPr>
          <p:cNvSpPr>
            <a:spLocks noGrp="1"/>
          </p:cNvSpPr>
          <p:nvPr>
            <p:ph type="body" idx="1"/>
          </p:nvPr>
        </p:nvSpPr>
        <p:spPr>
          <a:xfrm>
            <a:off x="761802" y="2743200"/>
            <a:ext cx="4646905" cy="3613149"/>
          </a:xfrm>
        </p:spPr>
        <p:txBody>
          <a:bodyPr vert="horz" lIns="91440" tIns="45720" rIns="91440" bIns="45720" rtlCol="0" anchor="ctr">
            <a:normAutofit/>
          </a:bodyPr>
          <a:lstStyle/>
          <a:p>
            <a:r>
              <a:rPr lang="en-US" sz="1900" dirty="0"/>
              <a:t>Data Loading: Total number of images: 277,524. Dimensions: 50x50 pixels, Labels: IDC (Invasive Ductal Carcinoma) and non-IDC.</a:t>
            </a:r>
          </a:p>
          <a:p>
            <a:r>
              <a:rPr lang="en-US" sz="1900" dirty="0"/>
              <a:t>Each image is a 50 x 50-pixel image that belongs to one of 279 patients.</a:t>
            </a:r>
          </a:p>
          <a:p>
            <a:r>
              <a:rPr lang="en-US" sz="1900" dirty="0"/>
              <a:t>For each patient, we had a full whole mount slide image at a very high resolution and then this 50 x 50 images were then extracted from them for form our dataset.</a:t>
            </a:r>
          </a:p>
        </p:txBody>
      </p:sp>
      <p:pic>
        <p:nvPicPr>
          <p:cNvPr id="5" name="Picture 4">
            <a:extLst>
              <a:ext uri="{FF2B5EF4-FFF2-40B4-BE49-F238E27FC236}">
                <a16:creationId xmlns:a16="http://schemas.microsoft.com/office/drawing/2014/main" id="{D4A18E67-46B6-E558-1B5E-641A5C5DAC7F}"/>
              </a:ext>
            </a:extLst>
          </p:cNvPr>
          <p:cNvPicPr>
            <a:picLocks noChangeAspect="1"/>
          </p:cNvPicPr>
          <p:nvPr/>
        </p:nvPicPr>
        <p:blipFill rotWithShape="1">
          <a:blip r:embed="rId2"/>
          <a:srcRect l="25006" r="30276" b="-1"/>
          <a:stretch/>
        </p:blipFill>
        <p:spPr>
          <a:xfrm>
            <a:off x="6096000" y="1"/>
            <a:ext cx="6102825" cy="6858000"/>
          </a:xfrm>
          <a:prstGeom prst="rect">
            <a:avLst/>
          </a:prstGeom>
        </p:spPr>
      </p:pic>
    </p:spTree>
    <p:extLst>
      <p:ext uri="{BB962C8B-B14F-4D97-AF65-F5344CB8AC3E}">
        <p14:creationId xmlns:p14="http://schemas.microsoft.com/office/powerpoint/2010/main" val="36140928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6E00E8-A184-DC80-7315-336296C2233A}"/>
              </a:ext>
            </a:extLst>
          </p:cNvPr>
          <p:cNvSpPr>
            <a:spLocks noGrp="1"/>
          </p:cNvSpPr>
          <p:nvPr>
            <p:ph type="title"/>
          </p:nvPr>
        </p:nvSpPr>
        <p:spPr/>
        <p:txBody>
          <a:bodyPr/>
          <a:lstStyle/>
          <a:p>
            <a:r>
              <a:rPr lang="en-CA" dirty="0"/>
              <a:t>2 Histopathology Images showing Negative and Positive IDC</a:t>
            </a:r>
          </a:p>
        </p:txBody>
      </p:sp>
      <p:sp>
        <p:nvSpPr>
          <p:cNvPr id="3" name="Text Placeholder 2">
            <a:extLst>
              <a:ext uri="{FF2B5EF4-FFF2-40B4-BE49-F238E27FC236}">
                <a16:creationId xmlns:a16="http://schemas.microsoft.com/office/drawing/2014/main" id="{C8CACB63-7D7E-6C5B-E247-0E34357EE4BC}"/>
              </a:ext>
            </a:extLst>
          </p:cNvPr>
          <p:cNvSpPr>
            <a:spLocks noGrp="1"/>
          </p:cNvSpPr>
          <p:nvPr>
            <p:ph type="body" idx="1"/>
          </p:nvPr>
        </p:nvSpPr>
        <p:spPr/>
        <p:txBody>
          <a:bodyPr/>
          <a:lstStyle/>
          <a:p>
            <a:endParaRPr lang="en-CA" dirty="0"/>
          </a:p>
        </p:txBody>
      </p:sp>
      <p:pic>
        <p:nvPicPr>
          <p:cNvPr id="5" name="Picture 4" descr="Positive IDC(Patches)">
            <a:extLst>
              <a:ext uri="{FF2B5EF4-FFF2-40B4-BE49-F238E27FC236}">
                <a16:creationId xmlns:a16="http://schemas.microsoft.com/office/drawing/2014/main" id="{73B3696F-AB94-C5D2-17CD-55F155ABEA3C}"/>
              </a:ext>
            </a:extLst>
          </p:cNvPr>
          <p:cNvPicPr>
            <a:picLocks noChangeAspect="1"/>
          </p:cNvPicPr>
          <p:nvPr/>
        </p:nvPicPr>
        <p:blipFill>
          <a:blip r:embed="rId2"/>
          <a:stretch>
            <a:fillRect/>
          </a:stretch>
        </p:blipFill>
        <p:spPr>
          <a:xfrm>
            <a:off x="807698" y="1825624"/>
            <a:ext cx="5292919" cy="4351337"/>
          </a:xfrm>
          <a:prstGeom prst="rect">
            <a:avLst/>
          </a:prstGeom>
        </p:spPr>
      </p:pic>
      <p:pic>
        <p:nvPicPr>
          <p:cNvPr id="7" name="Picture 6">
            <a:extLst>
              <a:ext uri="{FF2B5EF4-FFF2-40B4-BE49-F238E27FC236}">
                <a16:creationId xmlns:a16="http://schemas.microsoft.com/office/drawing/2014/main" id="{7FB8CD01-6ECD-C8E5-B430-76A2D2DAB32C}"/>
              </a:ext>
            </a:extLst>
          </p:cNvPr>
          <p:cNvPicPr>
            <a:picLocks noChangeAspect="1"/>
          </p:cNvPicPr>
          <p:nvPr/>
        </p:nvPicPr>
        <p:blipFill>
          <a:blip r:embed="rId3"/>
          <a:stretch>
            <a:fillRect/>
          </a:stretch>
        </p:blipFill>
        <p:spPr>
          <a:xfrm>
            <a:off x="6091381" y="1825625"/>
            <a:ext cx="5292919" cy="4486275"/>
          </a:xfrm>
          <a:prstGeom prst="rect">
            <a:avLst/>
          </a:prstGeom>
        </p:spPr>
      </p:pic>
      <p:sp>
        <p:nvSpPr>
          <p:cNvPr id="8" name="TextBox 7">
            <a:extLst>
              <a:ext uri="{FF2B5EF4-FFF2-40B4-BE49-F238E27FC236}">
                <a16:creationId xmlns:a16="http://schemas.microsoft.com/office/drawing/2014/main" id="{D16A5D92-BFA7-AC71-29B8-CE2CF2516A7C}"/>
              </a:ext>
            </a:extLst>
          </p:cNvPr>
          <p:cNvSpPr txBox="1"/>
          <p:nvPr/>
        </p:nvSpPr>
        <p:spPr>
          <a:xfrm>
            <a:off x="2057400" y="3151187"/>
            <a:ext cx="2177143" cy="369332"/>
          </a:xfrm>
          <a:prstGeom prst="rect">
            <a:avLst/>
          </a:prstGeom>
          <a:noFill/>
        </p:spPr>
        <p:txBody>
          <a:bodyPr wrap="square" rtlCol="0">
            <a:spAutoFit/>
          </a:bodyPr>
          <a:lstStyle/>
          <a:p>
            <a:r>
              <a:rPr lang="en-US" b="1" dirty="0">
                <a:highlight>
                  <a:srgbClr val="00FF00"/>
                </a:highlight>
              </a:rPr>
              <a:t>Negative Patches</a:t>
            </a:r>
          </a:p>
        </p:txBody>
      </p:sp>
      <p:sp>
        <p:nvSpPr>
          <p:cNvPr id="9" name="TextBox 8">
            <a:extLst>
              <a:ext uri="{FF2B5EF4-FFF2-40B4-BE49-F238E27FC236}">
                <a16:creationId xmlns:a16="http://schemas.microsoft.com/office/drawing/2014/main" id="{415DB0F4-69CC-73FA-182D-0C075267F20F}"/>
              </a:ext>
            </a:extLst>
          </p:cNvPr>
          <p:cNvSpPr txBox="1"/>
          <p:nvPr/>
        </p:nvSpPr>
        <p:spPr>
          <a:xfrm>
            <a:off x="8577943" y="3167736"/>
            <a:ext cx="1905843" cy="369332"/>
          </a:xfrm>
          <a:prstGeom prst="rect">
            <a:avLst/>
          </a:prstGeom>
          <a:noFill/>
        </p:spPr>
        <p:txBody>
          <a:bodyPr wrap="none" rtlCol="0">
            <a:spAutoFit/>
          </a:bodyPr>
          <a:lstStyle/>
          <a:p>
            <a:r>
              <a:rPr lang="en-US" b="1" dirty="0">
                <a:highlight>
                  <a:srgbClr val="FF0000"/>
                </a:highlight>
              </a:rPr>
              <a:t>Positive Patches</a:t>
            </a:r>
          </a:p>
        </p:txBody>
      </p:sp>
    </p:spTree>
    <p:extLst>
      <p:ext uri="{BB962C8B-B14F-4D97-AF65-F5344CB8AC3E}">
        <p14:creationId xmlns:p14="http://schemas.microsoft.com/office/powerpoint/2010/main" val="27670144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C4879EFC-8E62-4E00-973C-C45EE9EC67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9E0B56F-7327-2E92-FD85-344C548169F0}"/>
              </a:ext>
            </a:extLst>
          </p:cNvPr>
          <p:cNvSpPr>
            <a:spLocks noGrp="1"/>
          </p:cNvSpPr>
          <p:nvPr>
            <p:ph type="title"/>
          </p:nvPr>
        </p:nvSpPr>
        <p:spPr>
          <a:xfrm>
            <a:off x="638881" y="457200"/>
            <a:ext cx="10909640" cy="1368614"/>
          </a:xfrm>
        </p:spPr>
        <p:txBody>
          <a:bodyPr vert="horz" lIns="91440" tIns="45720" rIns="91440" bIns="45720" rtlCol="0" anchor="ctr">
            <a:normAutofit/>
          </a:bodyPr>
          <a:lstStyle/>
          <a:p>
            <a:pPr algn="ctr"/>
            <a:r>
              <a:rPr lang="en-US" sz="6600"/>
              <a:t>Class Imbalance</a:t>
            </a:r>
          </a:p>
        </p:txBody>
      </p:sp>
      <p:sp>
        <p:nvSpPr>
          <p:cNvPr id="3" name="TextBox 2">
            <a:extLst>
              <a:ext uri="{FF2B5EF4-FFF2-40B4-BE49-F238E27FC236}">
                <a16:creationId xmlns:a16="http://schemas.microsoft.com/office/drawing/2014/main" id="{0C307018-B003-043A-B513-3DFDB44E5674}"/>
              </a:ext>
            </a:extLst>
          </p:cNvPr>
          <p:cNvSpPr txBox="1"/>
          <p:nvPr/>
        </p:nvSpPr>
        <p:spPr>
          <a:xfrm>
            <a:off x="638881" y="1922561"/>
            <a:ext cx="10909643" cy="552659"/>
          </a:xfrm>
          <a:prstGeom prst="rect">
            <a:avLst/>
          </a:prstGeom>
        </p:spPr>
        <p:txBody>
          <a:bodyPr vert="horz" lIns="91440" tIns="45720" rIns="91440" bIns="45720" rtlCol="0" anchor="ctr">
            <a:normAutofit/>
          </a:bodyPr>
          <a:lstStyle/>
          <a:p>
            <a:pPr algn="ctr">
              <a:lnSpc>
                <a:spcPct val="90000"/>
              </a:lnSpc>
              <a:spcBef>
                <a:spcPts val="1000"/>
              </a:spcBef>
            </a:pPr>
            <a:r>
              <a:rPr lang="en-US" sz="2400"/>
              <a:t>As with most real-life applications, we are often face with an imbalanced dataset.</a:t>
            </a:r>
          </a:p>
        </p:txBody>
      </p:sp>
      <p:sp>
        <p:nvSpPr>
          <p:cNvPr id="38" name="sketch line">
            <a:extLst>
              <a:ext uri="{FF2B5EF4-FFF2-40B4-BE49-F238E27FC236}">
                <a16:creationId xmlns:a16="http://schemas.microsoft.com/office/drawing/2014/main" id="{D6A9C53F-5F90-40A5-8C85-5412D39C8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1850683"/>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blue and red circle with a red circle&#10;&#10;Description automatically generated">
            <a:extLst>
              <a:ext uri="{FF2B5EF4-FFF2-40B4-BE49-F238E27FC236}">
                <a16:creationId xmlns:a16="http://schemas.microsoft.com/office/drawing/2014/main" id="{219A05F7-2303-2DBD-92FE-F56C0F9300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3392" y="2642616"/>
            <a:ext cx="4807712" cy="3605784"/>
          </a:xfrm>
          <a:prstGeom prst="rect">
            <a:avLst/>
          </a:prstGeom>
        </p:spPr>
      </p:pic>
      <p:pic>
        <p:nvPicPr>
          <p:cNvPr id="5" name="Picture 4" descr="A screenshot of a graph&#10;&#10;Description automatically generated">
            <a:extLst>
              <a:ext uri="{FF2B5EF4-FFF2-40B4-BE49-F238E27FC236}">
                <a16:creationId xmlns:a16="http://schemas.microsoft.com/office/drawing/2014/main" id="{13C29E4A-8AFF-6B9F-1F13-EDE0FADF5E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60125" y="2475220"/>
            <a:ext cx="4807712" cy="3605784"/>
          </a:xfrm>
          <a:prstGeom prst="rect">
            <a:avLst/>
          </a:prstGeom>
        </p:spPr>
      </p:pic>
      <p:sp>
        <p:nvSpPr>
          <p:cNvPr id="8" name="TextBox 7">
            <a:extLst>
              <a:ext uri="{FF2B5EF4-FFF2-40B4-BE49-F238E27FC236}">
                <a16:creationId xmlns:a16="http://schemas.microsoft.com/office/drawing/2014/main" id="{804C0AAF-BC76-9F5F-FFD4-577C0E9B86B5}"/>
              </a:ext>
            </a:extLst>
          </p:cNvPr>
          <p:cNvSpPr txBox="1"/>
          <p:nvPr/>
        </p:nvSpPr>
        <p:spPr>
          <a:xfrm>
            <a:off x="579353" y="6248400"/>
            <a:ext cx="9946717" cy="369332"/>
          </a:xfrm>
          <a:prstGeom prst="rect">
            <a:avLst/>
          </a:prstGeom>
          <a:noFill/>
        </p:spPr>
        <p:txBody>
          <a:bodyPr wrap="square" rtlCol="0">
            <a:spAutoFit/>
          </a:bodyPr>
          <a:lstStyle/>
          <a:p>
            <a:r>
              <a:rPr lang="en-US" dirty="0"/>
              <a:t>We discuss how we handle this in later sections.</a:t>
            </a:r>
          </a:p>
        </p:txBody>
      </p:sp>
    </p:spTree>
    <p:extLst>
      <p:ext uri="{BB962C8B-B14F-4D97-AF65-F5344CB8AC3E}">
        <p14:creationId xmlns:p14="http://schemas.microsoft.com/office/powerpoint/2010/main" val="40097883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BF61EA3-B236-439E-9C0B-340980D56B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0B76D04-F418-DCB0-F83A-808D5192133D}"/>
              </a:ext>
            </a:extLst>
          </p:cNvPr>
          <p:cNvSpPr>
            <a:spLocks noGrp="1"/>
          </p:cNvSpPr>
          <p:nvPr>
            <p:ph type="title"/>
          </p:nvPr>
        </p:nvSpPr>
        <p:spPr>
          <a:xfrm>
            <a:off x="808638" y="386930"/>
            <a:ext cx="9236700" cy="1188950"/>
          </a:xfrm>
        </p:spPr>
        <p:txBody>
          <a:bodyPr vert="horz" lIns="91440" tIns="45720" rIns="91440" bIns="45720" rtlCol="0" anchor="b">
            <a:normAutofit/>
          </a:bodyPr>
          <a:lstStyle/>
          <a:p>
            <a:r>
              <a:rPr lang="en-US" sz="5400" kern="1200">
                <a:solidFill>
                  <a:schemeClr val="tx1"/>
                </a:solidFill>
                <a:latin typeface="+mj-lt"/>
                <a:ea typeface="+mj-ea"/>
                <a:cs typeface="+mj-cs"/>
              </a:rPr>
              <a:t>Experiments Overview</a:t>
            </a:r>
          </a:p>
        </p:txBody>
      </p:sp>
      <p:grpSp>
        <p:nvGrpSpPr>
          <p:cNvPr id="10" name="Group 9">
            <a:extLst>
              <a:ext uri="{FF2B5EF4-FFF2-40B4-BE49-F238E27FC236}">
                <a16:creationId xmlns:a16="http://schemas.microsoft.com/office/drawing/2014/main" id="{28FAF094-D087-493F-8DF9-A486C2D6BB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998368"/>
            <a:ext cx="11695083" cy="782176"/>
            <a:chOff x="-2" y="1998368"/>
            <a:chExt cx="11695083" cy="782176"/>
          </a:xfrm>
        </p:grpSpPr>
        <p:sp>
          <p:nvSpPr>
            <p:cNvPr id="11" name="Rectangle 10">
              <a:extLst>
                <a:ext uri="{FF2B5EF4-FFF2-40B4-BE49-F238E27FC236}">
                  <a16:creationId xmlns:a16="http://schemas.microsoft.com/office/drawing/2014/main" id="{8D7C88D8-5509-4514-925A-9CE148E5C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275593D-F75E-4426-AE3E-2CDEFD228D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14784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DD1F6AEC-D6F2-B96A-7474-F88B0F729C02}"/>
              </a:ext>
            </a:extLst>
          </p:cNvPr>
          <p:cNvSpPr>
            <a:spLocks noGrp="1"/>
          </p:cNvSpPr>
          <p:nvPr>
            <p:ph type="body" idx="1"/>
          </p:nvPr>
        </p:nvSpPr>
        <p:spPr>
          <a:xfrm>
            <a:off x="793660" y="2599509"/>
            <a:ext cx="10143668" cy="3435531"/>
          </a:xfrm>
        </p:spPr>
        <p:txBody>
          <a:bodyPr vert="horz" lIns="91440" tIns="45720" rIns="91440" bIns="45720" rtlCol="0" anchor="ctr">
            <a:normAutofit/>
          </a:bodyPr>
          <a:lstStyle/>
          <a:p>
            <a:r>
              <a:rPr lang="en-US" sz="2400" dirty="0"/>
              <a:t>Conducting experiments using a CNN model from scratch(vanilla), and some transfer learning with VGG16, and ResNet50 architectures.</a:t>
            </a:r>
          </a:p>
          <a:p>
            <a:r>
              <a:rPr lang="en-US" sz="2400" dirty="0"/>
              <a:t>We have chosen to use these because we know convolutional neural networks are well suited for image classification tasks and it is always a good idea to fine tune pretrained models to use as classifiers for your specific task as we have seen earlier in the class.</a:t>
            </a:r>
          </a:p>
        </p:txBody>
      </p:sp>
    </p:spTree>
    <p:extLst>
      <p:ext uri="{BB962C8B-B14F-4D97-AF65-F5344CB8AC3E}">
        <p14:creationId xmlns:p14="http://schemas.microsoft.com/office/powerpoint/2010/main" val="22375781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932130-804C-3230-1B37-DDA9BCB3CBD4}"/>
              </a:ext>
            </a:extLst>
          </p:cNvPr>
          <p:cNvSpPr>
            <a:spLocks noGrp="1"/>
          </p:cNvSpPr>
          <p:nvPr>
            <p:ph type="title"/>
          </p:nvPr>
        </p:nvSpPr>
        <p:spPr/>
        <p:txBody>
          <a:bodyPr/>
          <a:lstStyle/>
          <a:p>
            <a:r>
              <a:rPr lang="en-US" dirty="0"/>
              <a:t>Handling Class Imbalance</a:t>
            </a:r>
          </a:p>
        </p:txBody>
      </p:sp>
      <p:sp>
        <p:nvSpPr>
          <p:cNvPr id="3" name="TextBox 2">
            <a:extLst>
              <a:ext uri="{FF2B5EF4-FFF2-40B4-BE49-F238E27FC236}">
                <a16:creationId xmlns:a16="http://schemas.microsoft.com/office/drawing/2014/main" id="{C08C3A96-C0E5-5B6D-EB5B-93E753FE980A}"/>
              </a:ext>
            </a:extLst>
          </p:cNvPr>
          <p:cNvSpPr txBox="1"/>
          <p:nvPr/>
        </p:nvSpPr>
        <p:spPr>
          <a:xfrm>
            <a:off x="928360" y="1690688"/>
            <a:ext cx="10425440" cy="923330"/>
          </a:xfrm>
          <a:prstGeom prst="rect">
            <a:avLst/>
          </a:prstGeom>
          <a:noFill/>
        </p:spPr>
        <p:txBody>
          <a:bodyPr wrap="square" rtlCol="0">
            <a:spAutoFit/>
          </a:bodyPr>
          <a:lstStyle/>
          <a:p>
            <a:r>
              <a:rPr lang="en-US" dirty="0"/>
              <a:t>We chose to handle the class imbalance in our dataset by using the class weight method.</a:t>
            </a:r>
          </a:p>
          <a:p>
            <a:endParaRPr lang="en-US" dirty="0"/>
          </a:p>
          <a:p>
            <a:r>
              <a:rPr lang="en-US" dirty="0" err="1"/>
              <a:t>SKLearn</a:t>
            </a:r>
            <a:r>
              <a:rPr lang="en-US" dirty="0"/>
              <a:t> has a nice method to do this.</a:t>
            </a:r>
            <a:endParaRPr lang="en-CA" dirty="0"/>
          </a:p>
        </p:txBody>
      </p:sp>
      <p:sp>
        <p:nvSpPr>
          <p:cNvPr id="4" name="TextBox 3">
            <a:extLst>
              <a:ext uri="{FF2B5EF4-FFF2-40B4-BE49-F238E27FC236}">
                <a16:creationId xmlns:a16="http://schemas.microsoft.com/office/drawing/2014/main" id="{ECA22699-783C-E258-1F02-502290425983}"/>
              </a:ext>
            </a:extLst>
          </p:cNvPr>
          <p:cNvSpPr txBox="1"/>
          <p:nvPr/>
        </p:nvSpPr>
        <p:spPr>
          <a:xfrm>
            <a:off x="991182" y="3008446"/>
            <a:ext cx="10425440" cy="1754326"/>
          </a:xfrm>
          <a:prstGeom prst="rect">
            <a:avLst/>
          </a:prstGeom>
          <a:noFill/>
        </p:spPr>
        <p:txBody>
          <a:bodyPr wrap="square" rtlCol="0">
            <a:spAutoFit/>
          </a:bodyPr>
          <a:lstStyle/>
          <a:p>
            <a:r>
              <a:rPr lang="en-US" dirty="0" err="1"/>
              <a:t>class_weights</a:t>
            </a:r>
            <a:r>
              <a:rPr lang="en-US" dirty="0"/>
              <a:t> = </a:t>
            </a:r>
            <a:r>
              <a:rPr lang="en-US" dirty="0" err="1"/>
              <a:t>class_weight.compute_class_weight</a:t>
            </a:r>
            <a:r>
              <a:rPr lang="en-US" dirty="0"/>
              <a:t>(</a:t>
            </a:r>
          </a:p>
          <a:p>
            <a:r>
              <a:rPr lang="en-US" dirty="0"/>
              <a:t>    </a:t>
            </a:r>
            <a:r>
              <a:rPr lang="en-US" dirty="0" err="1"/>
              <a:t>class_weight</a:t>
            </a:r>
            <a:r>
              <a:rPr lang="en-US" dirty="0"/>
              <a:t>='balanced',</a:t>
            </a:r>
          </a:p>
          <a:p>
            <a:r>
              <a:rPr lang="en-US" dirty="0"/>
              <a:t>    classes=</a:t>
            </a:r>
            <a:r>
              <a:rPr lang="en-US" dirty="0" err="1"/>
              <a:t>np.unique</a:t>
            </a:r>
            <a:r>
              <a:rPr lang="en-US" dirty="0"/>
              <a:t>(</a:t>
            </a:r>
            <a:r>
              <a:rPr lang="en-US" dirty="0" err="1"/>
              <a:t>y_train</a:t>
            </a:r>
            <a:r>
              <a:rPr lang="en-US" dirty="0"/>
              <a:t>), </a:t>
            </a:r>
          </a:p>
          <a:p>
            <a:r>
              <a:rPr lang="en-US" dirty="0"/>
              <a:t>    y=</a:t>
            </a:r>
            <a:r>
              <a:rPr lang="en-US" dirty="0" err="1"/>
              <a:t>y_train</a:t>
            </a:r>
            <a:r>
              <a:rPr lang="en-US" dirty="0"/>
              <a:t>['target'])</a:t>
            </a:r>
          </a:p>
          <a:p>
            <a:endParaRPr lang="en-US" dirty="0"/>
          </a:p>
          <a:p>
            <a:r>
              <a:rPr lang="en-US" dirty="0" err="1"/>
              <a:t>class_weights</a:t>
            </a:r>
            <a:r>
              <a:rPr lang="en-US" dirty="0"/>
              <a:t> = </a:t>
            </a:r>
            <a:r>
              <a:rPr lang="en-US" dirty="0" err="1"/>
              <a:t>dict</a:t>
            </a:r>
            <a:r>
              <a:rPr lang="en-US" dirty="0"/>
              <a:t>(enumerate(</a:t>
            </a:r>
            <a:r>
              <a:rPr lang="en-US" dirty="0" err="1"/>
              <a:t>class_weights</a:t>
            </a:r>
            <a:r>
              <a:rPr lang="en-US" dirty="0"/>
              <a:t>))</a:t>
            </a:r>
            <a:endParaRPr lang="en-CA" dirty="0"/>
          </a:p>
        </p:txBody>
      </p:sp>
      <p:sp>
        <p:nvSpPr>
          <p:cNvPr id="9" name="TextBox 8">
            <a:extLst>
              <a:ext uri="{FF2B5EF4-FFF2-40B4-BE49-F238E27FC236}">
                <a16:creationId xmlns:a16="http://schemas.microsoft.com/office/drawing/2014/main" id="{99F6CC3C-D587-3CF2-4B08-6B652E7EB984}"/>
              </a:ext>
            </a:extLst>
          </p:cNvPr>
          <p:cNvSpPr txBox="1"/>
          <p:nvPr/>
        </p:nvSpPr>
        <p:spPr>
          <a:xfrm>
            <a:off x="1074944" y="5060611"/>
            <a:ext cx="9911816" cy="369332"/>
          </a:xfrm>
          <a:prstGeom prst="rect">
            <a:avLst/>
          </a:prstGeom>
          <a:noFill/>
        </p:spPr>
        <p:txBody>
          <a:bodyPr wrap="square" rtlCol="0">
            <a:spAutoFit/>
          </a:bodyPr>
          <a:lstStyle/>
          <a:p>
            <a:r>
              <a:rPr lang="en-CA" dirty="0"/>
              <a:t>// class weights: {0: 0.6985221674876847, 1: 1.7593052109181142}</a:t>
            </a:r>
          </a:p>
        </p:txBody>
      </p:sp>
    </p:spTree>
    <p:extLst>
      <p:ext uri="{BB962C8B-B14F-4D97-AF65-F5344CB8AC3E}">
        <p14:creationId xmlns:p14="http://schemas.microsoft.com/office/powerpoint/2010/main" val="37836921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22" name="Rectangle 21">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6" name="Rectangle 25">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D0D249C-63B7-290B-3DA4-CBE97204A8F0}"/>
              </a:ext>
            </a:extLst>
          </p:cNvPr>
          <p:cNvSpPr>
            <a:spLocks noGrp="1"/>
          </p:cNvSpPr>
          <p:nvPr>
            <p:ph type="title"/>
          </p:nvPr>
        </p:nvSpPr>
        <p:spPr>
          <a:xfrm>
            <a:off x="1043631" y="809898"/>
            <a:ext cx="9942716" cy="1554480"/>
          </a:xfrm>
        </p:spPr>
        <p:txBody>
          <a:bodyPr vert="horz" lIns="91440" tIns="45720" rIns="91440" bIns="45720" rtlCol="0" anchor="ctr">
            <a:normAutofit/>
          </a:bodyPr>
          <a:lstStyle/>
          <a:p>
            <a:r>
              <a:rPr lang="en-US" sz="4800" kern="1200" dirty="0">
                <a:solidFill>
                  <a:schemeClr val="tx1"/>
                </a:solidFill>
                <a:latin typeface="+mj-lt"/>
                <a:ea typeface="+mj-ea"/>
                <a:cs typeface="+mj-cs"/>
              </a:rPr>
              <a:t>Data </a:t>
            </a:r>
            <a:r>
              <a:rPr lang="en-US" sz="4800" dirty="0"/>
              <a:t>Preparation</a:t>
            </a:r>
            <a:endParaRPr lang="en-US" sz="4800" kern="1200" dirty="0">
              <a:solidFill>
                <a:schemeClr val="tx1"/>
              </a:solidFill>
              <a:latin typeface="+mj-lt"/>
              <a:ea typeface="+mj-ea"/>
              <a:cs typeface="+mj-cs"/>
            </a:endParaRPr>
          </a:p>
        </p:txBody>
      </p:sp>
      <p:sp>
        <p:nvSpPr>
          <p:cNvPr id="3" name="Text Placeholder 2">
            <a:extLst>
              <a:ext uri="{FF2B5EF4-FFF2-40B4-BE49-F238E27FC236}">
                <a16:creationId xmlns:a16="http://schemas.microsoft.com/office/drawing/2014/main" id="{C3C43597-205C-9C7E-A9E1-72549F8B72ED}"/>
              </a:ext>
            </a:extLst>
          </p:cNvPr>
          <p:cNvSpPr>
            <a:spLocks noGrp="1"/>
          </p:cNvSpPr>
          <p:nvPr>
            <p:ph type="body" idx="1"/>
          </p:nvPr>
        </p:nvSpPr>
        <p:spPr>
          <a:xfrm>
            <a:off x="1045028" y="3017522"/>
            <a:ext cx="9941319" cy="3124658"/>
          </a:xfrm>
        </p:spPr>
        <p:txBody>
          <a:bodyPr vert="horz" lIns="91440" tIns="45720" rIns="91440" bIns="45720" rtlCol="0" anchor="ctr">
            <a:normAutofit/>
          </a:bodyPr>
          <a:lstStyle/>
          <a:p>
            <a:r>
              <a:rPr lang="en-US" sz="2400" dirty="0"/>
              <a:t>Augmented dataset with rotation, flipping, and scaling. Trained models on augmented and non-augmented datasets.</a:t>
            </a:r>
          </a:p>
          <a:p>
            <a:r>
              <a:rPr lang="en-US" sz="2400" dirty="0"/>
              <a:t>Rescaled the RGB values of the images</a:t>
            </a:r>
          </a:p>
          <a:p>
            <a:r>
              <a:rPr lang="en-US" sz="2400" dirty="0"/>
              <a:t>Reshaped the images in the dataset to 180x180 pixels to match the model inputs.</a:t>
            </a:r>
          </a:p>
        </p:txBody>
      </p:sp>
      <p:cxnSp>
        <p:nvCxnSpPr>
          <p:cNvPr id="28" name="Straight Connector 27">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93437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1" name="Rectangle 10">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639AC16-9F1F-2E41-E8EA-710A7519789B}"/>
              </a:ext>
            </a:extLst>
          </p:cNvPr>
          <p:cNvSpPr>
            <a:spLocks noGrp="1"/>
          </p:cNvSpPr>
          <p:nvPr>
            <p:ph type="title"/>
          </p:nvPr>
        </p:nvSpPr>
        <p:spPr>
          <a:xfrm>
            <a:off x="1043631" y="809898"/>
            <a:ext cx="9942716" cy="1554480"/>
          </a:xfrm>
        </p:spPr>
        <p:txBody>
          <a:bodyPr vert="horz" lIns="91440" tIns="45720" rIns="91440" bIns="45720" rtlCol="0" anchor="ctr">
            <a:normAutofit/>
          </a:bodyPr>
          <a:lstStyle/>
          <a:p>
            <a:r>
              <a:rPr lang="en-US" sz="4800" kern="1200" dirty="0">
                <a:solidFill>
                  <a:schemeClr val="tx1"/>
                </a:solidFill>
                <a:latin typeface="+mj-lt"/>
                <a:ea typeface="+mj-ea"/>
                <a:cs typeface="+mj-cs"/>
              </a:rPr>
              <a:t>Modeling (Vanilla CNN)</a:t>
            </a:r>
          </a:p>
        </p:txBody>
      </p:sp>
      <p:sp>
        <p:nvSpPr>
          <p:cNvPr id="3" name="Text Placeholder 2">
            <a:extLst>
              <a:ext uri="{FF2B5EF4-FFF2-40B4-BE49-F238E27FC236}">
                <a16:creationId xmlns:a16="http://schemas.microsoft.com/office/drawing/2014/main" id="{10590088-8822-BCCB-B2B5-4FF881EB8DD3}"/>
              </a:ext>
            </a:extLst>
          </p:cNvPr>
          <p:cNvSpPr>
            <a:spLocks noGrp="1"/>
          </p:cNvSpPr>
          <p:nvPr>
            <p:ph type="body" idx="1"/>
          </p:nvPr>
        </p:nvSpPr>
        <p:spPr>
          <a:xfrm>
            <a:off x="1045028" y="3017522"/>
            <a:ext cx="9941319" cy="2489817"/>
          </a:xfrm>
        </p:spPr>
        <p:txBody>
          <a:bodyPr vert="horz" lIns="91440" tIns="45720" rIns="91440" bIns="45720" rtlCol="0" anchor="ctr">
            <a:normAutofit/>
          </a:bodyPr>
          <a:lstStyle/>
          <a:p>
            <a:r>
              <a:rPr lang="en-US" sz="2400" dirty="0"/>
              <a:t>Here we use a simple convolutional neural network. It features two convolutional layers for feature extraction, followed by max pooling and dropout for regularization. The network includes a fully connected layer, another dropout stage, and a </a:t>
            </a:r>
            <a:r>
              <a:rPr lang="en-US" sz="2400" dirty="0" err="1"/>
              <a:t>softmax</a:t>
            </a:r>
            <a:r>
              <a:rPr lang="en-US" sz="2400" dirty="0"/>
              <a:t> output layer. It's compiled with categorical </a:t>
            </a:r>
            <a:r>
              <a:rPr lang="en-US" sz="2400" dirty="0" err="1"/>
              <a:t>crossentropy</a:t>
            </a:r>
            <a:r>
              <a:rPr lang="en-US" sz="2400" dirty="0"/>
              <a:t> loss and the </a:t>
            </a:r>
            <a:r>
              <a:rPr lang="en-US" sz="2400" dirty="0" err="1"/>
              <a:t>Adadelta</a:t>
            </a:r>
            <a:r>
              <a:rPr lang="en-US" sz="2400" dirty="0"/>
              <a:t> optimizer, trained with class weights to address class imbalance.</a:t>
            </a:r>
          </a:p>
        </p:txBody>
      </p:sp>
      <p:cxnSp>
        <p:nvCxnSpPr>
          <p:cNvPr id="17" name="Straight Connector 16">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3536063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25073</TotalTime>
  <Words>1227</Words>
  <Application>Microsoft Office PowerPoint</Application>
  <PresentationFormat>Widescreen</PresentationFormat>
  <Paragraphs>71</Paragraphs>
  <Slides>25</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25</vt:i4>
      </vt:variant>
    </vt:vector>
  </HeadingPairs>
  <TitlesOfParts>
    <vt:vector size="33" baseType="lpstr">
      <vt:lpstr>-apple-system</vt:lpstr>
      <vt:lpstr>Aptos</vt:lpstr>
      <vt:lpstr>Aptos (Body)</vt:lpstr>
      <vt:lpstr>Aptos Display</vt:lpstr>
      <vt:lpstr>Arial</vt:lpstr>
      <vt:lpstr>Calibri</vt:lpstr>
      <vt:lpstr>var(--jp-content-font-family)</vt:lpstr>
      <vt:lpstr>Office Theme</vt:lpstr>
      <vt:lpstr>Improving Breast Cancer Detection with Deep Learning</vt:lpstr>
      <vt:lpstr>Introduction</vt:lpstr>
      <vt:lpstr>Exploring the Data</vt:lpstr>
      <vt:lpstr>2 Histopathology Images showing Negative and Positive IDC</vt:lpstr>
      <vt:lpstr>Class Imbalance</vt:lpstr>
      <vt:lpstr>Experiments Overview</vt:lpstr>
      <vt:lpstr>Handling Class Imbalance</vt:lpstr>
      <vt:lpstr>Data Preparation</vt:lpstr>
      <vt:lpstr>Modeling (Vanilla CNN)</vt:lpstr>
      <vt:lpstr>Modeling (Vanilla CNN)</vt:lpstr>
      <vt:lpstr>Modeling (Vanilla CNN)</vt:lpstr>
      <vt:lpstr>Modeling (VGG16)</vt:lpstr>
      <vt:lpstr>Modeling (VGG16)</vt:lpstr>
      <vt:lpstr>Modeling (VGG 16)</vt:lpstr>
      <vt:lpstr>Modeling (RESNET50)</vt:lpstr>
      <vt:lpstr>Modeling (RESNET50)</vt:lpstr>
      <vt:lpstr>Modeling (RESNET50)</vt:lpstr>
      <vt:lpstr>Summary of Results Put the 3 tables here</vt:lpstr>
      <vt:lpstr>Summary of Results Paste my summary here</vt:lpstr>
      <vt:lpstr>Precision/Recall Tradeoff</vt:lpstr>
      <vt:lpstr>Lessons Learned</vt:lpstr>
      <vt:lpstr>Key Takeaways</vt:lpstr>
      <vt:lpstr>Future Work</vt:lpstr>
      <vt:lpstr>Conclusion</vt:lpstr>
      <vt:lpstr>Q&amp;A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Improving Breast Cancer Detection with Deep Learning</dc:title>
  <dc:creator>Thompson Okoka</dc:creator>
  <cp:lastModifiedBy>Thompson Okoka</cp:lastModifiedBy>
  <cp:revision>7</cp:revision>
  <dcterms:created xsi:type="dcterms:W3CDTF">2024-04-16T22:45:35Z</dcterms:created>
  <dcterms:modified xsi:type="dcterms:W3CDTF">2024-05-07T00:52:36Z</dcterms:modified>
</cp:coreProperties>
</file>